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4"/>
    <p:sldMasterId id="2147484585" r:id="rId5"/>
    <p:sldMasterId id="2147484617" r:id="rId6"/>
    <p:sldMasterId id="2147484635" r:id="rId7"/>
    <p:sldMasterId id="2147484697" r:id="rId8"/>
    <p:sldMasterId id="2147484724" r:id="rId9"/>
    <p:sldMasterId id="2147484755" r:id="rId10"/>
    <p:sldMasterId id="2147484797" r:id="rId11"/>
  </p:sldMasterIdLst>
  <p:notesMasterIdLst>
    <p:notesMasterId r:id="rId41"/>
  </p:notesMasterIdLst>
  <p:handoutMasterIdLst>
    <p:handoutMasterId r:id="rId42"/>
  </p:handoutMasterIdLst>
  <p:sldIdLst>
    <p:sldId id="2076137590" r:id="rId12"/>
    <p:sldId id="2076137587" r:id="rId13"/>
    <p:sldId id="2076137588" r:id="rId14"/>
    <p:sldId id="2076137589" r:id="rId15"/>
    <p:sldId id="2076137620" r:id="rId16"/>
    <p:sldId id="2076137635" r:id="rId17"/>
    <p:sldId id="2076137593" r:id="rId18"/>
    <p:sldId id="2076137633" r:id="rId19"/>
    <p:sldId id="2076137634" r:id="rId20"/>
    <p:sldId id="2076137700" r:id="rId21"/>
    <p:sldId id="2076137638" r:id="rId22"/>
    <p:sldId id="2076137677" r:id="rId23"/>
    <p:sldId id="2076137643" r:id="rId24"/>
    <p:sldId id="2076137680" r:id="rId25"/>
    <p:sldId id="2076137701" r:id="rId26"/>
    <p:sldId id="2076137699" r:id="rId27"/>
    <p:sldId id="2076137727" r:id="rId28"/>
    <p:sldId id="2076136803" r:id="rId29"/>
    <p:sldId id="2076137728" r:id="rId30"/>
    <p:sldId id="2076137650" r:id="rId31"/>
    <p:sldId id="2076137696" r:id="rId32"/>
    <p:sldId id="2076137729" r:id="rId33"/>
    <p:sldId id="2076137711" r:id="rId34"/>
    <p:sldId id="263" r:id="rId35"/>
    <p:sldId id="2076137722" r:id="rId36"/>
    <p:sldId id="2076137706" r:id="rId37"/>
    <p:sldId id="2076137697" r:id="rId38"/>
    <p:sldId id="2076137720" r:id="rId39"/>
    <p:sldId id="2076137716"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2076137590"/>
            <p14:sldId id="2076137587"/>
            <p14:sldId id="2076137588"/>
            <p14:sldId id="2076137589"/>
          </p14:sldIdLst>
        </p14:section>
        <p14:section name="Updates" id="{195F33D1-0882-8F4E-B33F-9BD6AD8E08EB}">
          <p14:sldIdLst>
            <p14:sldId id="2076137620"/>
            <p14:sldId id="2076137635"/>
            <p14:sldId id="2076137593"/>
            <p14:sldId id="2076137633"/>
          </p14:sldIdLst>
        </p14:section>
        <p14:section name="Dapr" id="{83F22562-6702-F84B-A4CD-45368F774F09}">
          <p14:sldIdLst>
            <p14:sldId id="2076137634"/>
            <p14:sldId id="2076137700"/>
            <p14:sldId id="2076137638"/>
            <p14:sldId id="2076137677"/>
            <p14:sldId id="2076137643"/>
            <p14:sldId id="2076137680"/>
            <p14:sldId id="2076137701"/>
            <p14:sldId id="2076137699"/>
            <p14:sldId id="2076137727"/>
            <p14:sldId id="2076136803"/>
            <p14:sldId id="2076137728"/>
          </p14:sldIdLst>
        </p14:section>
        <p14:section name="Kubernetes" id="{E4BB9A0B-4043-7D45-8160-F835BDF1F5BD}">
          <p14:sldIdLst>
            <p14:sldId id="2076137650"/>
            <p14:sldId id="2076137696"/>
            <p14:sldId id="2076137729"/>
            <p14:sldId id="2076137711"/>
            <p14:sldId id="263"/>
            <p14:sldId id="2076137722"/>
            <p14:sldId id="2076137706"/>
            <p14:sldId id="2076137697"/>
            <p14:sldId id="2076137720"/>
            <p14:sldId id="20761377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4"/>
    <a:srgbClr val="0066CC"/>
    <a:srgbClr val="3C3C41"/>
    <a:srgbClr val="FFFFFF"/>
    <a:srgbClr val="69696D"/>
    <a:srgbClr val="FCFDFE"/>
    <a:srgbClr val="0F78D4"/>
    <a:srgbClr val="B3DEFF"/>
    <a:srgbClr val="F2F8F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D4174-34FB-E644-8FFC-B6514A1FB168}" v="2" dt="2021-03-30T21:55:02.0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70846" autoAdjust="0"/>
  </p:normalViewPr>
  <p:slideViewPr>
    <p:cSldViewPr snapToGrid="0">
      <p:cViewPr varScale="1">
        <p:scale>
          <a:sx n="77" d="100"/>
          <a:sy n="77" d="100"/>
        </p:scale>
        <p:origin x="1640" y="192"/>
      </p:cViewPr>
      <p:guideLst/>
    </p:cSldViewPr>
  </p:slideViewPr>
  <p:notesTextViewPr>
    <p:cViewPr>
      <p:scale>
        <a:sx n="1" d="1"/>
        <a:sy n="1" d="1"/>
      </p:scale>
      <p:origin x="0" y="0"/>
    </p:cViewPr>
  </p:notesTextViewPr>
  <p:sorterViewPr>
    <p:cViewPr varScale="1">
      <p:scale>
        <a:sx n="100" d="100"/>
        <a:sy n="100" d="100"/>
      </p:scale>
      <p:origin x="0" y="-2448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4/8/21 12:25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4/8/21 12:25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Publish%E2%80%93subscribe_pattern"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dapr.io/developing-applications/building-blocks/pubsub/howto-publish-subscribe/#step-2-subscribe-to-topics" TargetMode="External"/><Relationship Id="rId4" Type="http://schemas.openxmlformats.org/officeDocument/2006/relationships/hyperlink" Target="https://github.com/cloudevents/spec/tree/v1.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ks/operator-best-practices-identity#use-pod-identiti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k8s.io/tasks/configure-pod-container/configure-liveness-readiness-startup-probes/#configure-prob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v1-rc1.docs.dapr.io/operations/performance-and-scalability/perf-service-invoca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azure.microsoft.com/en-us/updates/general-availability-deploy-weblogic-on-azure-kubernetes-service-aks-using-custom-docker-images/" TargetMode="External"/><Relationship Id="rId3" Type="http://schemas.openxmlformats.org/officeDocument/2006/relationships/hyperlink" Target="https://azure.microsoft.com/en-us/updates/general-availability-conditional-access-feature-integration-with-aks/" TargetMode="External"/><Relationship Id="rId7" Type="http://schemas.openxmlformats.org/officeDocument/2006/relationships/hyperlink" Target="https://azure.microsoft.com/en-us/updates/confidential-computing-nodes-aks-ga/"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azure.microsoft.com/en-us/updates/general-availability-justintime-access-support-in-aks/" TargetMode="External"/><Relationship Id="rId11" Type="http://schemas.openxmlformats.org/officeDocument/2006/relationships/hyperlink" Target="https://azure.microsoft.com/en-us/updates/public-preview-dynamic-ip-allocation-enhanced-subnet-support-in-aks/" TargetMode="External"/><Relationship Id="rId5" Type="http://schemas.openxmlformats.org/officeDocument/2006/relationships/hyperlink" Target="https://azure.microsoft.com/en-us/blog/innovate-across-hybrid-and-multicloud-with-new-azure-arc-capabilities/" TargetMode="External"/><Relationship Id="rId10" Type="http://schemas.openxmlformats.org/officeDocument/2006/relationships/hyperlink" Target="https://azure.microsoft.com/en-us/updates/public-preview-calico-windows-support-in-aks/" TargetMode="External"/><Relationship Id="rId4" Type="http://schemas.openxmlformats.org/officeDocument/2006/relationships/hyperlink" Target="https://docs.microsoft.com/en-us/azure/aks/use-multiple-node-pools#assign-a-public-ip-per-node-for-your-node-pools-preview" TargetMode="External"/><Relationship Id="rId9" Type="http://schemas.openxmlformats.org/officeDocument/2006/relationships/hyperlink" Target="https://azure.microsoft.com/en-us/updates/general-availability-of-persistent-volume-monitoring-reports-tab-in-container-insight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SblO7d1TaEk"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thenewstack.io/kubernetes-infrastructure-know-the-inner-dev-loop/" TargetMode="External"/><Relationship Id="rId5" Type="http://schemas.openxmlformats.org/officeDocument/2006/relationships/hyperlink" Target="https://snyk.io/blog/10-kubernetes-security-context-settings-you-should-understand/" TargetMode="External"/><Relationship Id="rId4" Type="http://schemas.openxmlformats.org/officeDocument/2006/relationships/hyperlink" Target="https://blog.brigade.sh/2021-03-05-meet-brigade-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812145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main building blocks – opt in</a:t>
            </a:r>
          </a:p>
          <a:p>
            <a:endParaRPr lang="en-US" dirty="0"/>
          </a:p>
          <a:p>
            <a:pPr marL="228600" indent="-228600">
              <a:buAutoNum type="arabicPeriod"/>
            </a:pPr>
            <a:r>
              <a:rPr lang="en-US" dirty="0"/>
              <a:t>Svc discovery of </a:t>
            </a:r>
            <a:r>
              <a:rPr lang="en-US" dirty="0" err="1"/>
              <a:t>daprized</a:t>
            </a:r>
            <a:r>
              <a:rPr lang="en-US" dirty="0"/>
              <a:t> applications, </a:t>
            </a:r>
            <a:r>
              <a:rPr lang="en-CA" b="0" i="0" dirty="0">
                <a:solidFill>
                  <a:srgbClr val="222222"/>
                </a:solidFill>
                <a:effectLst/>
                <a:latin typeface="open sans"/>
              </a:rPr>
              <a:t>method calls, including retries, on remote services wherever they are located in the supported hosting environment.’</a:t>
            </a:r>
          </a:p>
          <a:p>
            <a:pPr marL="228600" indent="-228600">
              <a:buAutoNum type="arabicPeriod"/>
            </a:pPr>
            <a:r>
              <a:rPr lang="en-US" dirty="0"/>
              <a:t>State –for </a:t>
            </a:r>
            <a:r>
              <a:rPr lang="en-CA" b="0" i="0" dirty="0">
                <a:solidFill>
                  <a:srgbClr val="222222"/>
                </a:solidFill>
                <a:effectLst/>
                <a:latin typeface="open sans"/>
              </a:rPr>
              <a:t>storing key/value pairs, long running, highly available, stateful services can be easily written alongside stateless services in your application.</a:t>
            </a:r>
            <a:r>
              <a:rPr lang="en-US" dirty="0"/>
              <a:t>Lots of components here: cosmos, </a:t>
            </a:r>
            <a:r>
              <a:rPr lang="en-US" dirty="0" err="1"/>
              <a:t>postgres</a:t>
            </a:r>
            <a:r>
              <a:rPr lang="en-US" dirty="0"/>
              <a:t>, blob, </a:t>
            </a:r>
            <a:r>
              <a:rPr lang="en-US" dirty="0" err="1"/>
              <a:t>redis</a:t>
            </a:r>
            <a:r>
              <a:rPr lang="en-US" dirty="0"/>
              <a:t>, mongo, ….</a:t>
            </a:r>
          </a:p>
          <a:p>
            <a:pPr marL="228600" indent="-228600">
              <a:buAutoNum type="arabicPeriod"/>
            </a:pPr>
            <a:r>
              <a:rPr lang="en-US" dirty="0"/>
              <a:t>Pub/sub: publishing events and subscribing to topics messaging services: </a:t>
            </a:r>
            <a:r>
              <a:rPr lang="en-US" dirty="0" err="1"/>
              <a:t>servicebus</a:t>
            </a:r>
            <a:r>
              <a:rPr lang="en-US" dirty="0"/>
              <a:t>, </a:t>
            </a:r>
            <a:r>
              <a:rPr lang="en-US" dirty="0" err="1"/>
              <a:t>kafka</a:t>
            </a:r>
            <a:r>
              <a:rPr lang="en-US" dirty="0"/>
              <a:t>, </a:t>
            </a:r>
            <a:r>
              <a:rPr lang="en-US" dirty="0" err="1"/>
              <a:t>nats</a:t>
            </a:r>
            <a:r>
              <a:rPr lang="en-US" dirty="0"/>
              <a:t>, </a:t>
            </a:r>
            <a:r>
              <a:rPr lang="en-US" dirty="0" err="1"/>
              <a:t>redis</a:t>
            </a:r>
            <a:r>
              <a:rPr lang="en-US" dirty="0"/>
              <a:t>, google </a:t>
            </a:r>
            <a:r>
              <a:rPr lang="en-US" dirty="0" err="1"/>
              <a:t>pubsub</a:t>
            </a:r>
            <a:endParaRPr lang="en-US" dirty="0"/>
          </a:p>
          <a:p>
            <a:pPr marL="228600" indent="-228600">
              <a:buAutoNum type="arabicPeriod"/>
            </a:pPr>
            <a:r>
              <a:rPr lang="en-US" dirty="0"/>
              <a:t>Input and output resource bindings: </a:t>
            </a:r>
            <a:r>
              <a:rPr lang="en-CA" b="0" i="0" dirty="0">
                <a:solidFill>
                  <a:srgbClr val="222222"/>
                </a:solidFill>
                <a:effectLst/>
                <a:latin typeface="open sans"/>
              </a:rPr>
              <a:t>Resource bindings with triggers builds further on event-driven architectures for scale and resiliency by receiving and sending events to and from any external source such as databases, queues, file systems, etc. </a:t>
            </a:r>
            <a:r>
              <a:rPr lang="en-US" dirty="0"/>
              <a:t>– think like Azure functions WRT events driving your other services</a:t>
            </a:r>
          </a:p>
          <a:p>
            <a:pPr marL="228600" indent="-228600">
              <a:buAutoNum type="arabicPeriod"/>
            </a:pPr>
            <a:r>
              <a:rPr lang="en-US" dirty="0"/>
              <a:t>Actors: supports the virtual actor model – includes </a:t>
            </a:r>
            <a:r>
              <a:rPr lang="en-CA" b="0" i="0" dirty="0">
                <a:solidFill>
                  <a:srgbClr val="222222"/>
                </a:solidFill>
                <a:effectLst/>
                <a:latin typeface="open sans"/>
              </a:rPr>
              <a:t>concurrency, state, life-cycle management for actor activation/deactivation and timers and reminders to wake-up actors</a:t>
            </a:r>
            <a:r>
              <a:rPr lang="en-US" b="0" i="0" dirty="0">
                <a:solidFill>
                  <a:srgbClr val="222222"/>
                </a:solidFill>
                <a:effectLst/>
                <a:latin typeface="open sans"/>
              </a:rPr>
              <a:t> - </a:t>
            </a:r>
            <a:r>
              <a:rPr lang="en-US" dirty="0"/>
              <a:t> need the </a:t>
            </a:r>
            <a:r>
              <a:rPr lang="en-US" dirty="0" err="1"/>
              <a:t>sdk</a:t>
            </a:r>
            <a:r>
              <a:rPr lang="en-US" dirty="0"/>
              <a:t> here if </a:t>
            </a:r>
            <a:r>
              <a:rPr lang="en-US" dirty="0" err="1"/>
              <a:t>youre</a:t>
            </a:r>
            <a:r>
              <a:rPr lang="en-US" dirty="0"/>
              <a:t> planning on using this pattern</a:t>
            </a:r>
          </a:p>
          <a:p>
            <a:pPr marL="228600" indent="-228600">
              <a:buAutoNum type="arabicPeriod"/>
            </a:pPr>
            <a:r>
              <a:rPr lang="en-US" dirty="0"/>
              <a:t>Observability - </a:t>
            </a:r>
            <a:r>
              <a:rPr lang="en-CA" b="0" i="0" dirty="0" err="1">
                <a:solidFill>
                  <a:srgbClr val="222222"/>
                </a:solidFill>
                <a:effectLst/>
                <a:latin typeface="open sans"/>
              </a:rPr>
              <a:t>Dapr</a:t>
            </a:r>
            <a:r>
              <a:rPr lang="en-CA" b="0" i="0" dirty="0">
                <a:solidFill>
                  <a:srgbClr val="222222"/>
                </a:solidFill>
                <a:effectLst/>
                <a:latin typeface="open sans"/>
              </a:rPr>
              <a:t> emit metrics, logs, and traces to debug and monitor both </a:t>
            </a:r>
            <a:r>
              <a:rPr lang="en-CA" b="0" i="0" dirty="0" err="1">
                <a:solidFill>
                  <a:srgbClr val="222222"/>
                </a:solidFill>
                <a:effectLst/>
                <a:latin typeface="open sans"/>
              </a:rPr>
              <a:t>Dapr</a:t>
            </a:r>
            <a:r>
              <a:rPr lang="en-CA" b="0" i="0" dirty="0">
                <a:solidFill>
                  <a:srgbClr val="222222"/>
                </a:solidFill>
                <a:effectLst/>
                <a:latin typeface="open sans"/>
              </a:rPr>
              <a:t> and user applications , </a:t>
            </a:r>
            <a:r>
              <a:rPr lang="en-US" dirty="0"/>
              <a:t>you get for free in all your </a:t>
            </a:r>
            <a:r>
              <a:rPr lang="en-US" dirty="0" err="1"/>
              <a:t>daprized</a:t>
            </a:r>
            <a:r>
              <a:rPr lang="en-US" dirty="0"/>
              <a:t> services, see the data flow through in app insights, or other tracing services that support </a:t>
            </a:r>
            <a:r>
              <a:rPr lang="en-US" dirty="0" err="1"/>
              <a:t>opentelemtry</a:t>
            </a:r>
            <a:endParaRPr lang="en-US" dirty="0"/>
          </a:p>
          <a:p>
            <a:pPr marL="228600" indent="-228600">
              <a:buAutoNum type="arabicPeriod"/>
            </a:pPr>
            <a:r>
              <a:rPr lang="en-US" dirty="0"/>
              <a:t>Secrets – abstract your secrets from your code using your secret store of your choice – integrates with secret stores in the cloud and locally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6489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are SDKs that you can use in your code if you do not want to call the </a:t>
            </a:r>
            <a:r>
              <a:rPr lang="en-US" dirty="0" err="1"/>
              <a:t>api</a:t>
            </a:r>
            <a:r>
              <a:rPr lang="en-US" dirty="0"/>
              <a:t> calls directly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BB38B7A-8725-4956-B3BD-FBC8499B115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0952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t>
            </a:r>
            <a:r>
              <a:rPr lang="en-US" dirty="0" err="1"/>
              <a:t>dapr</a:t>
            </a:r>
            <a:r>
              <a:rPr lang="en-US" dirty="0"/>
              <a:t> alongside your application code: The </a:t>
            </a:r>
            <a:r>
              <a:rPr lang="en-US" dirty="0" err="1"/>
              <a:t>dapr</a:t>
            </a:r>
            <a:r>
              <a:rPr lang="en-US" dirty="0"/>
              <a:t> runtime works by injecting a sidecar process into where your app is running. A sidecar per app instance.</a:t>
            </a:r>
          </a:p>
          <a:p>
            <a:endParaRPr lang="en-US" dirty="0"/>
          </a:p>
          <a:p>
            <a:r>
              <a:rPr lang="en-US" dirty="0"/>
              <a:t>Your app communicates with </a:t>
            </a:r>
            <a:r>
              <a:rPr lang="en-US" dirty="0" err="1"/>
              <a:t>dapr</a:t>
            </a:r>
            <a:r>
              <a:rPr lang="en-US" dirty="0"/>
              <a:t> via a REST </a:t>
            </a:r>
            <a:r>
              <a:rPr lang="en-US" dirty="0" err="1"/>
              <a:t>api</a:t>
            </a:r>
            <a:r>
              <a:rPr lang="en-US" dirty="0"/>
              <a:t> over HTTP or GRPC and allows all tracing, metrics and logs to be collected as the app talks to the sidecar and to other </a:t>
            </a:r>
            <a:r>
              <a:rPr lang="en-US" dirty="0" err="1"/>
              <a:t>daprized</a:t>
            </a:r>
            <a:r>
              <a:rPr lang="en-US" dirty="0"/>
              <a:t> services..</a:t>
            </a:r>
          </a:p>
          <a:p>
            <a:endParaRPr lang="en-US" dirty="0"/>
          </a:p>
          <a:p>
            <a:r>
              <a:rPr lang="en-US" dirty="0" err="1"/>
              <a:t>Dapr</a:t>
            </a:r>
            <a:r>
              <a:rPr lang="en-US" dirty="0"/>
              <a:t> sidecars communicate with </a:t>
            </a:r>
            <a:r>
              <a:rPr lang="en-US" dirty="0" err="1"/>
              <a:t>eachother</a:t>
            </a:r>
            <a:r>
              <a:rPr lang="en-US" dirty="0"/>
              <a:t> via GRPC and there is an option to enable MTLS across all </a:t>
            </a:r>
            <a:r>
              <a:rPr lang="en-US" dirty="0" err="1"/>
              <a:t>daprized</a:t>
            </a:r>
            <a:r>
              <a:rPr lang="en-US" dirty="0"/>
              <a:t> services</a:t>
            </a:r>
          </a:p>
          <a:p>
            <a:endParaRPr lang="en-US" dirty="0"/>
          </a:p>
          <a:p>
            <a:r>
              <a:rPr lang="en-US" dirty="0"/>
              <a:t>You create these “</a:t>
            </a:r>
            <a:r>
              <a:rPr lang="en-US" dirty="0" err="1"/>
              <a:t>Dapr</a:t>
            </a:r>
            <a:r>
              <a:rPr lang="en-US" dirty="0"/>
              <a:t> Components” that act as interfaces to whatever </a:t>
            </a:r>
            <a:r>
              <a:rPr lang="en-US" dirty="0" err="1"/>
              <a:t>dapr</a:t>
            </a:r>
            <a:r>
              <a:rPr lang="en-US" dirty="0"/>
              <a:t> pieces you want to use – you would create a </a:t>
            </a:r>
            <a:r>
              <a:rPr lang="en-US" dirty="0" err="1"/>
              <a:t>dapr</a:t>
            </a:r>
            <a:r>
              <a:rPr lang="en-US" dirty="0"/>
              <a:t> component for a state store for your app – </a:t>
            </a:r>
            <a:r>
              <a:rPr lang="en-US" dirty="0" err="1"/>
              <a:t>ie</a:t>
            </a:r>
            <a:r>
              <a:rPr lang="en-US" dirty="0"/>
              <a:t>. </a:t>
            </a:r>
            <a:r>
              <a:rPr lang="en-US" dirty="0" err="1"/>
              <a:t>redis</a:t>
            </a:r>
            <a:r>
              <a:rPr lang="en-US" dirty="0"/>
              <a:t> so then </a:t>
            </a:r>
            <a:r>
              <a:rPr lang="en-US" dirty="0" err="1"/>
              <a:t>dapr</a:t>
            </a:r>
            <a:r>
              <a:rPr lang="en-US" dirty="0"/>
              <a:t> would be aware of your state store and you can access it through the state </a:t>
            </a:r>
            <a:r>
              <a:rPr lang="en-US" dirty="0" err="1"/>
              <a:t>api</a:t>
            </a:r>
            <a:r>
              <a:rPr lang="en-US" dirty="0"/>
              <a:t> or though bindings via an </a:t>
            </a:r>
            <a:r>
              <a:rPr lang="en-US" dirty="0" err="1"/>
              <a:t>skd</a:t>
            </a:r>
            <a:endParaRPr lang="en-US" dirty="0"/>
          </a:p>
          <a:p>
            <a:r>
              <a:rPr lang="en-US" dirty="0"/>
              <a:t>Choose resource bindings, state stores and pub sub mechanisms to integrate with as the </a:t>
            </a:r>
            <a:r>
              <a:rPr lang="en-US" dirty="0" err="1"/>
              <a:t>dapr</a:t>
            </a:r>
            <a:r>
              <a:rPr lang="en-US" dirty="0"/>
              <a:t> </a:t>
            </a:r>
            <a:r>
              <a:rPr lang="en-US" dirty="0" err="1"/>
              <a:t>api</a:t>
            </a:r>
            <a:r>
              <a:rPr lang="en-US" dirty="0"/>
              <a:t> (or SDK) with integrate with them directly – meaning you don’t have to import the SDKs into your code of the infra pieces you want to use.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0007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748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640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22222"/>
                </a:solidFill>
                <a:effectLst/>
                <a:latin typeface="open sans"/>
              </a:rPr>
              <a:t>The </a:t>
            </a:r>
            <a:r>
              <a:rPr lang="en-CA" b="0" i="0" u="none" strike="noStrike" dirty="0">
                <a:solidFill>
                  <a:srgbClr val="3176D9"/>
                </a:solidFill>
                <a:effectLst/>
                <a:latin typeface="open sans"/>
                <a:hlinkClick r:id="rId3"/>
              </a:rPr>
              <a:t>publish/subscribe pattern</a:t>
            </a:r>
            <a:r>
              <a:rPr lang="en-CA" b="0" i="0" dirty="0">
                <a:solidFill>
                  <a:srgbClr val="222222"/>
                </a:solidFill>
                <a:effectLst/>
                <a:latin typeface="open sans"/>
              </a:rPr>
              <a:t> allows microservices to communicate with each other using messages. The </a:t>
            </a:r>
            <a:r>
              <a:rPr lang="en-CA" b="1" i="0" dirty="0">
                <a:solidFill>
                  <a:srgbClr val="222222"/>
                </a:solidFill>
                <a:effectLst/>
                <a:latin typeface="open sans"/>
              </a:rPr>
              <a:t>producer</a:t>
            </a:r>
            <a:r>
              <a:rPr lang="en-CA" b="0" i="0" dirty="0">
                <a:solidFill>
                  <a:srgbClr val="222222"/>
                </a:solidFill>
                <a:effectLst/>
                <a:latin typeface="open sans"/>
              </a:rPr>
              <a:t> sends messages to a </a:t>
            </a:r>
            <a:r>
              <a:rPr lang="en-CA" b="1" i="0" dirty="0">
                <a:solidFill>
                  <a:srgbClr val="222222"/>
                </a:solidFill>
                <a:effectLst/>
                <a:latin typeface="open sans"/>
              </a:rPr>
              <a:t>topic</a:t>
            </a:r>
            <a:r>
              <a:rPr lang="en-CA" b="0" i="0" dirty="0">
                <a:solidFill>
                  <a:srgbClr val="222222"/>
                </a:solidFill>
                <a:effectLst/>
                <a:latin typeface="open sans"/>
              </a:rPr>
              <a:t> without knowledge of what application will receive them. Similarly, a </a:t>
            </a:r>
            <a:r>
              <a:rPr lang="en-CA" b="1" i="0" dirty="0">
                <a:solidFill>
                  <a:srgbClr val="222222"/>
                </a:solidFill>
                <a:effectLst/>
                <a:latin typeface="open sans"/>
              </a:rPr>
              <a:t>consumer</a:t>
            </a:r>
            <a:r>
              <a:rPr lang="en-CA" b="0" i="0" dirty="0">
                <a:solidFill>
                  <a:srgbClr val="222222"/>
                </a:solidFill>
                <a:effectLst/>
                <a:latin typeface="open sans"/>
              </a:rPr>
              <a:t> will subscribe to the topic and receive its messages without any knowledge of what application produced these messages. This pattern is especially useful when you need to decouple microservices from one another.</a:t>
            </a:r>
          </a:p>
          <a:p>
            <a:endParaRPr lang="en-CA" b="0" i="0" dirty="0">
              <a:solidFill>
                <a:srgbClr val="222222"/>
              </a:solidFill>
              <a:effectLst/>
              <a:latin typeface="open sans"/>
            </a:endParaRPr>
          </a:p>
          <a:p>
            <a:r>
              <a:rPr lang="en-CA" b="0" i="0" dirty="0">
                <a:solidFill>
                  <a:srgbClr val="222222"/>
                </a:solidFill>
                <a:effectLst/>
                <a:latin typeface="open sans"/>
              </a:rPr>
              <a:t>To enable message routing and to provide additional context with each message </a:t>
            </a:r>
            <a:r>
              <a:rPr lang="en-CA" b="0" i="0" dirty="0" err="1">
                <a:solidFill>
                  <a:srgbClr val="222222"/>
                </a:solidFill>
                <a:effectLst/>
                <a:latin typeface="open sans"/>
              </a:rPr>
              <a:t>Dapr</a:t>
            </a:r>
            <a:r>
              <a:rPr lang="en-CA" b="0" i="0" dirty="0">
                <a:solidFill>
                  <a:srgbClr val="222222"/>
                </a:solidFill>
                <a:effectLst/>
                <a:latin typeface="open sans"/>
              </a:rPr>
              <a:t> uses the </a:t>
            </a:r>
            <a:r>
              <a:rPr lang="en-CA" b="0" i="0" u="none" strike="noStrike" dirty="0">
                <a:solidFill>
                  <a:srgbClr val="3176D9"/>
                </a:solidFill>
                <a:effectLst/>
                <a:latin typeface="open sans"/>
                <a:hlinkClick r:id="rId4"/>
              </a:rPr>
              <a:t>CloudEvents 1.0 specification</a:t>
            </a:r>
            <a:r>
              <a:rPr lang="en-CA" b="0" i="0" dirty="0">
                <a:solidFill>
                  <a:srgbClr val="222222"/>
                </a:solidFill>
                <a:effectLst/>
                <a:latin typeface="open sans"/>
              </a:rPr>
              <a:t> as its message format. Any message sent by an application to a topic using </a:t>
            </a:r>
            <a:r>
              <a:rPr lang="en-CA" b="0" i="0" dirty="0" err="1">
                <a:solidFill>
                  <a:srgbClr val="222222"/>
                </a:solidFill>
                <a:effectLst/>
                <a:latin typeface="open sans"/>
              </a:rPr>
              <a:t>Dapr</a:t>
            </a:r>
            <a:r>
              <a:rPr lang="en-CA" b="0" i="0" dirty="0">
                <a:solidFill>
                  <a:srgbClr val="222222"/>
                </a:solidFill>
                <a:effectLst/>
                <a:latin typeface="open sans"/>
              </a:rPr>
              <a:t> will automatically be “wrapped” in Cloud Events envelope</a:t>
            </a:r>
          </a:p>
          <a:p>
            <a:endParaRPr lang="en-CA" b="0" i="0" dirty="0">
              <a:solidFill>
                <a:srgbClr val="222222"/>
              </a:solidFill>
              <a:effectLst/>
              <a:latin typeface="open sans"/>
            </a:endParaRPr>
          </a:p>
          <a:p>
            <a:pPr algn="l"/>
            <a:r>
              <a:rPr lang="en-CA" b="0" i="0" dirty="0" err="1">
                <a:solidFill>
                  <a:srgbClr val="222222"/>
                </a:solidFill>
                <a:effectLst/>
                <a:latin typeface="open sans"/>
              </a:rPr>
              <a:t>Dapr</a:t>
            </a:r>
            <a:r>
              <a:rPr lang="en-CA" b="0" i="0" dirty="0">
                <a:solidFill>
                  <a:srgbClr val="222222"/>
                </a:solidFill>
                <a:effectLst/>
                <a:latin typeface="open sans"/>
              </a:rPr>
              <a:t> allows two methods by which you can subscribe to topics: </a:t>
            </a:r>
            <a:r>
              <a:rPr lang="en-CA" b="1" i="0" dirty="0">
                <a:solidFill>
                  <a:srgbClr val="222222"/>
                </a:solidFill>
                <a:effectLst/>
                <a:latin typeface="open sans"/>
              </a:rPr>
              <a:t>declarative</a:t>
            </a:r>
            <a:r>
              <a:rPr lang="en-CA" b="0" i="0" dirty="0">
                <a:solidFill>
                  <a:srgbClr val="222222"/>
                </a:solidFill>
                <a:effectLst/>
                <a:latin typeface="open sans"/>
              </a:rPr>
              <a:t>, where a subscription is defined in an external file, and </a:t>
            </a:r>
            <a:r>
              <a:rPr lang="en-CA" b="1" i="0" dirty="0">
                <a:solidFill>
                  <a:srgbClr val="222222"/>
                </a:solidFill>
                <a:effectLst/>
                <a:latin typeface="open sans"/>
              </a:rPr>
              <a:t>programmatic</a:t>
            </a:r>
            <a:r>
              <a:rPr lang="en-CA" b="0" i="0" dirty="0">
                <a:solidFill>
                  <a:srgbClr val="222222"/>
                </a:solidFill>
                <a:effectLst/>
                <a:latin typeface="open sans"/>
              </a:rPr>
              <a:t>, where a subscription is defined in the user code. For more information see </a:t>
            </a:r>
            <a:r>
              <a:rPr lang="en-CA" b="0" i="0" dirty="0" err="1">
                <a:solidFill>
                  <a:srgbClr val="222222"/>
                </a:solidFill>
                <a:effectLst/>
                <a:latin typeface="open sans"/>
              </a:rPr>
              <a:t>Dapr’s</a:t>
            </a:r>
            <a:r>
              <a:rPr lang="en-CA" b="0" i="0" dirty="0">
                <a:solidFill>
                  <a:srgbClr val="222222"/>
                </a:solidFill>
                <a:effectLst/>
                <a:latin typeface="open sans"/>
              </a:rPr>
              <a:t> documentation on </a:t>
            </a:r>
            <a:r>
              <a:rPr lang="en-CA" b="0" i="0" u="none" strike="noStrike" dirty="0">
                <a:solidFill>
                  <a:srgbClr val="3176D9"/>
                </a:solidFill>
                <a:effectLst/>
                <a:latin typeface="open sans"/>
                <a:hlinkClick r:id="rId5"/>
              </a:rPr>
              <a:t>subscribing to a topic</a:t>
            </a:r>
            <a:r>
              <a:rPr lang="en-CA" b="0" i="0" dirty="0">
                <a:solidFill>
                  <a:srgbClr val="222222"/>
                </a:solidFill>
                <a:effectLst/>
                <a:latin typeface="open sans"/>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3586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22222"/>
                </a:solidFill>
                <a:effectLst/>
                <a:latin typeface="open sans"/>
              </a:rPr>
              <a:t>Connection strings, keys and tokens that are used to authenticate with databases, services and external systems in secrets by using a dedicated secret store.</a:t>
            </a:r>
          </a:p>
          <a:p>
            <a:endParaRPr lang="en-CA" b="0" i="0" dirty="0">
              <a:solidFill>
                <a:srgbClr val="222222"/>
              </a:solidFill>
              <a:effectLst/>
              <a:latin typeface="open sans"/>
            </a:endParaRPr>
          </a:p>
          <a:p>
            <a:pPr algn="l"/>
            <a:r>
              <a:rPr lang="en-CA" b="0" i="0" dirty="0">
                <a:solidFill>
                  <a:srgbClr val="222222"/>
                </a:solidFill>
                <a:effectLst/>
                <a:latin typeface="open sans"/>
              </a:rPr>
              <a:t>Usually this involves setting up a secret store such as Azure Key Vault, </a:t>
            </a:r>
            <a:r>
              <a:rPr lang="en-CA" b="0" i="0" dirty="0" err="1">
                <a:solidFill>
                  <a:srgbClr val="222222"/>
                </a:solidFill>
                <a:effectLst/>
                <a:latin typeface="open sans"/>
              </a:rPr>
              <a:t>Hashicorp</a:t>
            </a:r>
            <a:r>
              <a:rPr lang="en-CA" b="0" i="0" dirty="0">
                <a:solidFill>
                  <a:srgbClr val="222222"/>
                </a:solidFill>
                <a:effectLst/>
                <a:latin typeface="open sans"/>
              </a:rPr>
              <a:t> Vault and others and storing the application level secrets there. To access these secret stores, the application needs to import the secret store SDK, and use it to access the secrets. This may require a fair amount of boilerplate code that is not related to the actual business domain of the app, and so becomes an even greater challenge in multi-cloud scenarios where different vendor specific secret stores may be used.</a:t>
            </a:r>
          </a:p>
          <a:p>
            <a:endParaRPr lang="en-CA" dirty="0"/>
          </a:p>
          <a:p>
            <a:pPr algn="l"/>
            <a:r>
              <a:rPr lang="en-CA" b="0" i="0" dirty="0">
                <a:solidFill>
                  <a:srgbClr val="222222"/>
                </a:solidFill>
                <a:effectLst/>
                <a:latin typeface="open sans"/>
              </a:rPr>
              <a:t>Using </a:t>
            </a:r>
            <a:r>
              <a:rPr lang="en-CA" b="0" i="0" dirty="0" err="1">
                <a:solidFill>
                  <a:srgbClr val="222222"/>
                </a:solidFill>
                <a:effectLst/>
                <a:latin typeface="open sans"/>
              </a:rPr>
              <a:t>Dapr’s</a:t>
            </a:r>
            <a:r>
              <a:rPr lang="en-CA" b="0" i="0" dirty="0">
                <a:solidFill>
                  <a:srgbClr val="222222"/>
                </a:solidFill>
                <a:effectLst/>
                <a:latin typeface="open sans"/>
              </a:rPr>
              <a:t> secret store building block typically involves the following:</a:t>
            </a:r>
          </a:p>
          <a:p>
            <a:pPr algn="l">
              <a:buFont typeface="+mj-lt"/>
              <a:buAutoNum type="arabicPeriod"/>
            </a:pPr>
            <a:r>
              <a:rPr lang="en-CA" b="0" i="0" dirty="0">
                <a:solidFill>
                  <a:srgbClr val="222222"/>
                </a:solidFill>
                <a:effectLst/>
                <a:latin typeface="open sans"/>
              </a:rPr>
              <a:t>Setting up a component for a specific secret store solution.</a:t>
            </a:r>
          </a:p>
          <a:p>
            <a:pPr algn="l">
              <a:buFont typeface="+mj-lt"/>
              <a:buAutoNum type="arabicPeriod"/>
            </a:pPr>
            <a:r>
              <a:rPr lang="en-CA" b="0" i="0" dirty="0">
                <a:solidFill>
                  <a:srgbClr val="222222"/>
                </a:solidFill>
                <a:effectLst/>
                <a:latin typeface="open sans"/>
              </a:rPr>
              <a:t>Retrieving secrets using the </a:t>
            </a:r>
            <a:r>
              <a:rPr lang="en-CA" b="0" i="0" dirty="0" err="1">
                <a:solidFill>
                  <a:srgbClr val="222222"/>
                </a:solidFill>
                <a:effectLst/>
                <a:latin typeface="open sans"/>
              </a:rPr>
              <a:t>Dapr</a:t>
            </a:r>
            <a:r>
              <a:rPr lang="en-CA" b="0" i="0" dirty="0">
                <a:solidFill>
                  <a:srgbClr val="222222"/>
                </a:solidFill>
                <a:effectLst/>
                <a:latin typeface="open sans"/>
              </a:rPr>
              <a:t> secrets API in the application code.</a:t>
            </a:r>
          </a:p>
          <a:p>
            <a:pPr algn="l">
              <a:buFont typeface="+mj-lt"/>
              <a:buAutoNum type="arabicPeriod"/>
            </a:pPr>
            <a:r>
              <a:rPr lang="en-CA" b="0" i="0" dirty="0">
                <a:solidFill>
                  <a:srgbClr val="222222"/>
                </a:solidFill>
                <a:effectLst/>
                <a:latin typeface="open sans"/>
              </a:rPr>
              <a:t>Optionally, referencing secrets in </a:t>
            </a:r>
            <a:r>
              <a:rPr lang="en-CA" b="0" i="0" dirty="0" err="1">
                <a:solidFill>
                  <a:srgbClr val="222222"/>
                </a:solidFill>
                <a:effectLst/>
                <a:latin typeface="open sans"/>
              </a:rPr>
              <a:t>Dapr</a:t>
            </a:r>
            <a:r>
              <a:rPr lang="en-CA" b="0" i="0" dirty="0">
                <a:solidFill>
                  <a:srgbClr val="222222"/>
                </a:solidFill>
                <a:effectLst/>
                <a:latin typeface="open sans"/>
              </a:rPr>
              <a:t> component files.</a:t>
            </a:r>
          </a:p>
          <a:p>
            <a:endParaRPr lang="en-CA" dirty="0"/>
          </a:p>
          <a:p>
            <a:r>
              <a:rPr lang="en-CA" b="0" i="0" dirty="0">
                <a:solidFill>
                  <a:srgbClr val="222222"/>
                </a:solidFill>
                <a:effectLst/>
                <a:latin typeface="open sans"/>
              </a:rPr>
              <a:t>In Azure </a:t>
            </a:r>
            <a:r>
              <a:rPr lang="en-CA" b="0" i="0" dirty="0" err="1">
                <a:solidFill>
                  <a:srgbClr val="222222"/>
                </a:solidFill>
                <a:effectLst/>
                <a:latin typeface="open sans"/>
              </a:rPr>
              <a:t>Dapr</a:t>
            </a:r>
            <a:r>
              <a:rPr lang="en-CA" b="0" i="0" dirty="0">
                <a:solidFill>
                  <a:srgbClr val="222222"/>
                </a:solidFill>
                <a:effectLst/>
                <a:latin typeface="open sans"/>
              </a:rPr>
              <a:t> can be configured to use Managed Identities to authenticate with Azure Key Vault in order to retrieve secrets. an Azure Kubernetes Service (AKS) cluster is configured to use managed identities. Then </a:t>
            </a:r>
            <a:r>
              <a:rPr lang="en-CA" b="0" i="0" dirty="0" err="1">
                <a:solidFill>
                  <a:srgbClr val="222222"/>
                </a:solidFill>
                <a:effectLst/>
                <a:latin typeface="open sans"/>
              </a:rPr>
              <a:t>Dapr</a:t>
            </a:r>
            <a:r>
              <a:rPr lang="en-CA" b="0" i="0" dirty="0">
                <a:solidFill>
                  <a:srgbClr val="222222"/>
                </a:solidFill>
                <a:effectLst/>
                <a:latin typeface="open sans"/>
              </a:rPr>
              <a:t> uses </a:t>
            </a:r>
            <a:r>
              <a:rPr lang="en-CA" b="0" i="0" u="none" strike="noStrike" dirty="0">
                <a:solidFill>
                  <a:srgbClr val="3176D9"/>
                </a:solidFill>
                <a:effectLst/>
                <a:latin typeface="open sans"/>
                <a:hlinkClick r:id="rId3"/>
              </a:rPr>
              <a:t>pod identities</a:t>
            </a:r>
            <a:r>
              <a:rPr lang="en-CA" b="0" i="0" dirty="0">
                <a:solidFill>
                  <a:srgbClr val="222222"/>
                </a:solidFill>
                <a:effectLst/>
                <a:latin typeface="open sans"/>
              </a:rPr>
              <a:t> to retrieve secrets from Azure Key Vault on behalf of the application.</a:t>
            </a: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3CC575-5AFE-644B-9E36-67C82C11BD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1082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err="1">
                <a:solidFill>
                  <a:srgbClr val="222222"/>
                </a:solidFill>
                <a:effectLst/>
                <a:latin typeface="open sans"/>
              </a:rPr>
              <a:t>dapr</a:t>
            </a:r>
            <a:r>
              <a:rPr lang="en-US" b="1" i="0" dirty="0">
                <a:solidFill>
                  <a:srgbClr val="222222"/>
                </a:solidFill>
                <a:effectLst/>
                <a:latin typeface="open sans"/>
              </a:rPr>
              <a:t>-operator:</a:t>
            </a:r>
            <a:r>
              <a:rPr lang="en-US" b="0" i="0" dirty="0">
                <a:solidFill>
                  <a:srgbClr val="222222"/>
                </a:solidFill>
                <a:effectLst/>
                <a:latin typeface="open sans"/>
              </a:rPr>
              <a:t> Manages component updates and Kubernetes services endpoints for </a:t>
            </a:r>
            <a:r>
              <a:rPr lang="en-US" b="0" i="0" dirty="0" err="1">
                <a:solidFill>
                  <a:srgbClr val="222222"/>
                </a:solidFill>
                <a:effectLst/>
                <a:latin typeface="open sans"/>
              </a:rPr>
              <a:t>Dapr</a:t>
            </a:r>
            <a:r>
              <a:rPr lang="en-US" b="0" i="0" dirty="0">
                <a:solidFill>
                  <a:srgbClr val="222222"/>
                </a:solidFill>
                <a:effectLst/>
                <a:latin typeface="open sans"/>
              </a:rPr>
              <a:t> (state stores, pub/subs, etc.)</a:t>
            </a:r>
          </a:p>
          <a:p>
            <a:pPr algn="l">
              <a:buFont typeface="Arial" panose="020B0604020202020204" pitchFamily="34" charset="0"/>
              <a:buChar char="•"/>
            </a:pPr>
            <a:r>
              <a:rPr lang="en-US" b="1" i="0" dirty="0" err="1">
                <a:solidFill>
                  <a:srgbClr val="222222"/>
                </a:solidFill>
                <a:effectLst/>
                <a:latin typeface="open sans"/>
              </a:rPr>
              <a:t>dapr</a:t>
            </a:r>
            <a:r>
              <a:rPr lang="en-US" b="1" i="0" dirty="0">
                <a:solidFill>
                  <a:srgbClr val="222222"/>
                </a:solidFill>
                <a:effectLst/>
                <a:latin typeface="open sans"/>
              </a:rPr>
              <a:t>-sidecar-injector:</a:t>
            </a:r>
            <a:r>
              <a:rPr lang="en-US" b="0" i="0" dirty="0">
                <a:solidFill>
                  <a:srgbClr val="222222"/>
                </a:solidFill>
                <a:effectLst/>
                <a:latin typeface="open sans"/>
              </a:rPr>
              <a:t> Injects </a:t>
            </a:r>
            <a:r>
              <a:rPr lang="en-US" b="0" i="0" dirty="0" err="1">
                <a:solidFill>
                  <a:srgbClr val="222222"/>
                </a:solidFill>
                <a:effectLst/>
                <a:latin typeface="open sans"/>
              </a:rPr>
              <a:t>Dapr</a:t>
            </a:r>
            <a:r>
              <a:rPr lang="en-US" b="0" i="0" dirty="0">
                <a:solidFill>
                  <a:srgbClr val="222222"/>
                </a:solidFill>
                <a:effectLst/>
                <a:latin typeface="open sans"/>
              </a:rPr>
              <a:t> into annotated deployment pods</a:t>
            </a:r>
          </a:p>
          <a:p>
            <a:pPr algn="l">
              <a:buFont typeface="Arial" panose="020B0604020202020204" pitchFamily="34" charset="0"/>
              <a:buChar char="•"/>
            </a:pPr>
            <a:r>
              <a:rPr lang="en-US" b="1" i="0" dirty="0" err="1">
                <a:solidFill>
                  <a:srgbClr val="222222"/>
                </a:solidFill>
                <a:effectLst/>
                <a:latin typeface="open sans"/>
              </a:rPr>
              <a:t>dapr</a:t>
            </a:r>
            <a:r>
              <a:rPr lang="en-US" b="1" i="0" dirty="0">
                <a:solidFill>
                  <a:srgbClr val="222222"/>
                </a:solidFill>
                <a:effectLst/>
                <a:latin typeface="open sans"/>
              </a:rPr>
              <a:t>-placement:</a:t>
            </a:r>
            <a:r>
              <a:rPr lang="en-US" b="0" i="0" dirty="0">
                <a:solidFill>
                  <a:srgbClr val="222222"/>
                </a:solidFill>
                <a:effectLst/>
                <a:latin typeface="open sans"/>
              </a:rPr>
              <a:t> Used for actors only. Creates mapping tables that map actor instances to pods</a:t>
            </a:r>
          </a:p>
          <a:p>
            <a:pPr algn="l">
              <a:buFont typeface="Arial" panose="020B0604020202020204" pitchFamily="34" charset="0"/>
              <a:buChar char="•"/>
            </a:pPr>
            <a:r>
              <a:rPr lang="en-US" b="1" i="0" dirty="0" err="1">
                <a:solidFill>
                  <a:srgbClr val="222222"/>
                </a:solidFill>
                <a:effectLst/>
                <a:latin typeface="open sans"/>
              </a:rPr>
              <a:t>dapr</a:t>
            </a:r>
            <a:r>
              <a:rPr lang="en-US" b="1" i="0" dirty="0">
                <a:solidFill>
                  <a:srgbClr val="222222"/>
                </a:solidFill>
                <a:effectLst/>
                <a:latin typeface="open sans"/>
              </a:rPr>
              <a:t>-sentry:</a:t>
            </a:r>
            <a:r>
              <a:rPr lang="en-US" b="0" i="0" dirty="0">
                <a:solidFill>
                  <a:srgbClr val="222222"/>
                </a:solidFill>
                <a:effectLst/>
                <a:latin typeface="open sans"/>
              </a:rPr>
              <a:t> Manages </a:t>
            </a:r>
            <a:r>
              <a:rPr lang="en-US" b="0" i="0" dirty="0" err="1">
                <a:solidFill>
                  <a:srgbClr val="222222"/>
                </a:solidFill>
                <a:effectLst/>
                <a:latin typeface="open sans"/>
              </a:rPr>
              <a:t>mTLS</a:t>
            </a:r>
            <a:r>
              <a:rPr lang="en-US" b="0" i="0" dirty="0">
                <a:solidFill>
                  <a:srgbClr val="222222"/>
                </a:solidFill>
                <a:effectLst/>
                <a:latin typeface="open sans"/>
              </a:rPr>
              <a:t> between services and acts as a certificate authority</a:t>
            </a:r>
          </a:p>
          <a:p>
            <a:br>
              <a:rPr lang="en-US" dirty="0"/>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features released recently was the capability for ACLs – these </a:t>
            </a:r>
            <a:r>
              <a:rPr lang="en-CA" b="0" i="0" dirty="0">
                <a:solidFill>
                  <a:srgbClr val="222222"/>
                </a:solidFill>
                <a:effectLst/>
                <a:latin typeface="open sans"/>
              </a:rPr>
              <a:t>restrict what operations </a:t>
            </a:r>
            <a:r>
              <a:rPr lang="en-CA" b="0" i="1" dirty="0">
                <a:solidFill>
                  <a:srgbClr val="222222"/>
                </a:solidFill>
                <a:effectLst/>
                <a:latin typeface="open sans"/>
              </a:rPr>
              <a:t>calling</a:t>
            </a:r>
            <a:r>
              <a:rPr lang="en-CA" b="0" i="0" dirty="0">
                <a:solidFill>
                  <a:srgbClr val="222222"/>
                </a:solidFill>
                <a:effectLst/>
                <a:latin typeface="open sans"/>
              </a:rPr>
              <a:t> applications can perform, via service invocation, on the </a:t>
            </a:r>
            <a:r>
              <a:rPr lang="en-CA" b="0" i="1" dirty="0">
                <a:solidFill>
                  <a:srgbClr val="222222"/>
                </a:solidFill>
                <a:effectLst/>
                <a:latin typeface="open sans"/>
              </a:rPr>
              <a:t>called</a:t>
            </a:r>
            <a:r>
              <a:rPr lang="en-CA" b="0" i="0" dirty="0">
                <a:solidFill>
                  <a:srgbClr val="222222"/>
                </a:solidFill>
                <a:effectLst/>
                <a:latin typeface="open sans"/>
              </a:rPr>
              <a:t> application</a:t>
            </a:r>
          </a:p>
          <a:p>
            <a:endParaRPr lang="en-CA" b="0" i="0" dirty="0">
              <a:solidFill>
                <a:srgbClr val="222222"/>
              </a:solidFill>
              <a:effectLst/>
              <a:latin typeface="open sans"/>
            </a:endParaRPr>
          </a:p>
          <a:p>
            <a:endParaRPr lang="en-CA" b="0" i="0" dirty="0">
              <a:solidFill>
                <a:srgbClr val="222222"/>
              </a:solidFill>
              <a:effectLst/>
              <a:latin typeface="open san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238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225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Key points:</a:t>
            </a:r>
          </a:p>
          <a:p>
            <a:pPr marL="388712" lvl="1" indent="-171450">
              <a:buFontTx/>
              <a:buChar char="-"/>
            </a:pPr>
            <a:r>
              <a:rPr lang="en-US" dirty="0"/>
              <a:t>1.20 out in preview! Deprecation: https://</a:t>
            </a:r>
            <a:r>
              <a:rPr lang="en-US" dirty="0" err="1"/>
              <a:t>docs.microsoft.com</a:t>
            </a:r>
            <a:r>
              <a:rPr lang="en-US" dirty="0"/>
              <a:t>/</a:t>
            </a:r>
            <a:r>
              <a:rPr lang="en-US" dirty="0" err="1"/>
              <a:t>en</a:t>
            </a:r>
            <a:r>
              <a:rPr lang="en-US" dirty="0"/>
              <a:t>-us/azure/</a:t>
            </a:r>
            <a:r>
              <a:rPr lang="en-US" dirty="0" err="1"/>
              <a:t>aks</a:t>
            </a:r>
            <a:r>
              <a:rPr lang="en-US" dirty="0"/>
              <a:t>/</a:t>
            </a:r>
            <a:r>
              <a:rPr lang="en-US" dirty="0" err="1"/>
              <a:t>supported-kubernetes-versions#aks-kubernetes-release-calendar</a:t>
            </a:r>
            <a:endParaRPr lang="en-US" dirty="0"/>
          </a:p>
          <a:p>
            <a:pPr marL="388712" lvl="1" indent="-171450">
              <a:buFontTx/>
              <a:buChar char="-"/>
            </a:pPr>
            <a:r>
              <a:rPr lang="en-US" dirty="0"/>
              <a:t>1.20 overview: https://</a:t>
            </a:r>
            <a:r>
              <a:rPr lang="en-US" dirty="0" err="1"/>
              <a:t>kubernetes.io</a:t>
            </a:r>
            <a:r>
              <a:rPr lang="en-US" dirty="0"/>
              <a:t>/blog/2020/12/08/kubernetes-1-20-release-announcement/</a:t>
            </a:r>
          </a:p>
          <a:p>
            <a:pPr marL="171450" indent="-171450">
              <a:buFontTx/>
              <a:buChar char="-"/>
            </a:pPr>
            <a:endParaRPr lang="en-US" dirty="0"/>
          </a:p>
          <a:p>
            <a:pPr marL="171450" indent="-171450">
              <a:buFontTx/>
              <a:buChar char="-"/>
            </a:pPr>
            <a:r>
              <a:rPr lang="en-US" b="0" i="0" u="none" strike="noStrike" dirty="0">
                <a:solidFill>
                  <a:srgbClr val="202124"/>
                </a:solidFill>
                <a:effectLst/>
                <a:latin typeface="Roboto" pitchFamily="2" charset="0"/>
              </a:rPr>
              <a:t>Starting in version 1.20, timeouts on exec probes are honored, and default to 1 second if unspecified. If you have Pods using exec probes, ensure that they can easily complete in 1 second or explicitly set an appropriate timeout. For more information, see </a:t>
            </a:r>
            <a:r>
              <a:rPr lang="en-US" b="0" i="0" dirty="0">
                <a:effectLst/>
                <a:latin typeface="Roboto" pitchFamily="2" charset="0"/>
                <a:hlinkClick r:id="rId3"/>
              </a:rPr>
              <a:t>ConfigureProbes</a:t>
            </a:r>
            <a:r>
              <a:rPr lang="en-US" b="0" i="0" u="none" strike="noStrike" dirty="0">
                <a:solidFill>
                  <a:srgbClr val="202124"/>
                </a:solidFill>
                <a:effectLst/>
                <a:latin typeface="Roboto" pitchFamily="2" charset="0"/>
              </a:rPr>
              <a:t>.</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9448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28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2481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6846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Observability to diagnose issues</a:t>
            </a:r>
          </a:p>
          <a:p>
            <a:pPr lvl="1"/>
            <a:r>
              <a:rPr lang="en-US" sz="1200" dirty="0"/>
              <a:t>Dapr Logs to diagnostic app issues</a:t>
            </a:r>
          </a:p>
          <a:p>
            <a:pPr lvl="1"/>
            <a:r>
              <a:rPr lang="en-US" sz="1200" dirty="0"/>
              <a:t>Dapr metrics for performance </a:t>
            </a:r>
          </a:p>
          <a:p>
            <a:pPr lvl="1"/>
            <a:r>
              <a:rPr lang="en-US" sz="1200" dirty="0"/>
              <a:t>Dapr tracing to diagnostic calls time, call failure and display application maps</a:t>
            </a:r>
          </a:p>
          <a:p>
            <a:r>
              <a:rPr lang="en-US" sz="2000" dirty="0"/>
              <a:t>Security across the board</a:t>
            </a:r>
          </a:p>
          <a:p>
            <a:pPr lvl="1"/>
            <a:r>
              <a:rPr lang="en-US" sz="1200" dirty="0"/>
              <a:t>Undergone a security audits from Cure53, a CNCF approved cybersecurity firm</a:t>
            </a:r>
          </a:p>
          <a:p>
            <a:pPr lvl="1"/>
            <a:r>
              <a:rPr lang="en-US" sz="1200" dirty="0"/>
              <a:t>Cross-namespace service invocation with logical domain groups and trust relationship management</a:t>
            </a:r>
          </a:p>
          <a:p>
            <a:pPr lvl="1"/>
            <a:r>
              <a:rPr lang="en-US" sz="1200" dirty="0"/>
              <a:t>Secure microservice communication using </a:t>
            </a:r>
            <a:r>
              <a:rPr lang="en-US" sz="1200" dirty="0" err="1"/>
              <a:t>mTLS</a:t>
            </a:r>
            <a:r>
              <a:rPr lang="en-US" sz="1200" dirty="0"/>
              <a:t> and SPIFFE identity verification</a:t>
            </a:r>
          </a:p>
          <a:p>
            <a:pPr lvl="1"/>
            <a:r>
              <a:rPr lang="en-US" sz="1200" dirty="0"/>
              <a:t>Per operation verb access control settings (for example deny all except POST from app2 on /op1)</a:t>
            </a:r>
          </a:p>
          <a:p>
            <a:pPr lvl="1"/>
            <a:r>
              <a:rPr lang="en-US" sz="1200" dirty="0"/>
              <a:t>Per application component scoping (which app should be able to access a given component)</a:t>
            </a:r>
          </a:p>
          <a:p>
            <a:pPr lvl="1"/>
            <a:r>
              <a:rPr lang="en-US" sz="1200" dirty="0"/>
              <a:t>Pub/Sub topic scoping (which app should be able to publish or subscriber to a given topic)</a:t>
            </a:r>
          </a:p>
          <a:p>
            <a:pPr lvl="1"/>
            <a:r>
              <a:rPr lang="en-US" sz="1200" dirty="0"/>
              <a:t>Application-level secret access control (which secrets the app should be able to access)</a:t>
            </a:r>
          </a:p>
          <a:p>
            <a:r>
              <a:rPr lang="en-US" sz="2000" dirty="0"/>
              <a:t>High availability and upgrades</a:t>
            </a:r>
          </a:p>
          <a:p>
            <a:pPr lvl="1"/>
            <a:r>
              <a:rPr lang="en-US" sz="1200" dirty="0"/>
              <a:t>Dapr Control plane services run with multiple instances</a:t>
            </a:r>
          </a:p>
          <a:p>
            <a:pPr lvl="1"/>
            <a:r>
              <a:rPr lang="en-US" sz="1200" dirty="0"/>
              <a:t>Dapr CLI provides safe, controlled upgrades for Dapr runtime</a:t>
            </a:r>
          </a:p>
          <a:p>
            <a:pPr lvl="1"/>
            <a:r>
              <a:rPr lang="en-US" sz="1200" dirty="0"/>
              <a:t>Component versioning enables side-by-side usage of multiple versions</a:t>
            </a:r>
          </a:p>
          <a:p>
            <a:pPr lvl="1"/>
            <a:endParaRPr lang="en-US" sz="1200" dirty="0"/>
          </a:p>
          <a:p>
            <a:r>
              <a:rPr lang="en-US" sz="2000" dirty="0"/>
              <a:t>Scale/Performance</a:t>
            </a:r>
          </a:p>
          <a:p>
            <a:pPr lvl="1"/>
            <a:r>
              <a:rPr lang="en-US" sz="1200" dirty="0"/>
              <a:t>Dapr </a:t>
            </a:r>
            <a:r>
              <a:rPr lang="en-US" sz="1200" dirty="0">
                <a:hlinkClick r:id="rId3"/>
              </a:rPr>
              <a:t>Service invocation performance | Dapr Docs</a:t>
            </a:r>
            <a:r>
              <a:rPr lang="en-US" sz="1200" dirty="0"/>
              <a:t> numbers</a:t>
            </a:r>
          </a:p>
          <a:p>
            <a:pPr lvl="1"/>
            <a:r>
              <a:rPr lang="en-US" sz="1200" dirty="0"/>
              <a:t>Dapr tested to run hundreds of thousands of concurrent actors at scale</a:t>
            </a:r>
          </a:p>
          <a:p>
            <a:r>
              <a:rPr lang="en-US" sz="2000" dirty="0"/>
              <a:t>Component certification</a:t>
            </a:r>
          </a:p>
          <a:p>
            <a:pPr lvl="1"/>
            <a:r>
              <a:rPr lang="en-US" sz="1200" dirty="0"/>
              <a:t>API certification conformance testing </a:t>
            </a:r>
          </a:p>
          <a:p>
            <a:pPr lvl="1"/>
            <a:r>
              <a:rPr lang="en-US" sz="1200" dirty="0"/>
              <a:t>Subset of components certified that are being used in production by at least two customers</a:t>
            </a:r>
          </a:p>
          <a:p>
            <a:r>
              <a:rPr lang="en-US" sz="2000" dirty="0"/>
              <a:t>Versioning and compatibility</a:t>
            </a:r>
          </a:p>
          <a:p>
            <a:pPr lvl="1"/>
            <a:r>
              <a:rPr lang="en-US" sz="1200" dirty="0"/>
              <a:t>Component and API versioning</a:t>
            </a:r>
          </a:p>
          <a:p>
            <a:pPr lvl="1"/>
            <a:r>
              <a:rPr lang="en-US" sz="1200" dirty="0"/>
              <a:t>Backwards compatibility between releases with deprecation policies</a:t>
            </a:r>
          </a:p>
          <a:p>
            <a:pPr lvl="1"/>
            <a:r>
              <a:rPr lang="en-US" sz="1200" dirty="0"/>
              <a:t>Hot fixes/patching for current (n) and previous releases (n-1)</a:t>
            </a:r>
          </a:p>
          <a:p>
            <a:r>
              <a:rPr lang="en-US" sz="2000" dirty="0"/>
              <a:t>Testing</a:t>
            </a:r>
          </a:p>
          <a:p>
            <a:pPr lvl="1"/>
            <a:r>
              <a:rPr lang="en-US" sz="1200" dirty="0"/>
              <a:t>End-to-End Testing harness for integration scenarios</a:t>
            </a:r>
          </a:p>
          <a:p>
            <a:pPr lvl="1"/>
            <a:r>
              <a:rPr lang="en-US" sz="1200" dirty="0"/>
              <a:t>Long-Haul testing harness for memory leaks, retry failures, </a:t>
            </a:r>
            <a:r>
              <a:rPr lang="en-US" sz="1200" dirty="0" err="1"/>
              <a:t>etc</a:t>
            </a:r>
            <a:r>
              <a:rPr lang="en-US" sz="1200" dirty="0"/>
              <a:t> </a:t>
            </a:r>
          </a:p>
          <a:p>
            <a:pPr lvl="1"/>
            <a:r>
              <a:rPr lang="en-US" sz="1200" dirty="0"/>
              <a:t>Performance testing</a:t>
            </a:r>
          </a:p>
          <a:p>
            <a:endParaRPr lang="en-US" sz="2000" dirty="0"/>
          </a:p>
          <a:p>
            <a:pPr lvl="1"/>
            <a:endParaRPr lang="en-US" sz="1200" dirty="0"/>
          </a:p>
          <a:p>
            <a:endParaRPr lang="en-US" sz="2000" dirty="0"/>
          </a:p>
          <a:p>
            <a:endParaRPr lang="en-US" sz="20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29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rtl="0" fontAlgn="ctr">
              <a:spcBef>
                <a:spcPts val="0"/>
              </a:spcBef>
              <a:spcAft>
                <a:spcPts val="0"/>
              </a:spcAft>
              <a:buFont typeface="Arial" panose="020B0604020202020204" pitchFamily="34" charset="0"/>
              <a:buChar char="•"/>
            </a:pPr>
            <a:r>
              <a:rPr lang="en-CA" sz="1100" dirty="0">
                <a:effectLst/>
                <a:latin typeface="Calibri" panose="020F0502020204030204" pitchFamily="34" charset="0"/>
              </a:rPr>
              <a:t>AKS Ignite Updates:</a:t>
            </a: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for Conditional Access (MFA): </a:t>
            </a:r>
            <a:r>
              <a:rPr lang="en-CA" sz="1100" dirty="0">
                <a:effectLst/>
                <a:latin typeface="Calibri" panose="020F0502020204030204" pitchFamily="34" charset="0"/>
                <a:hlinkClick r:id="rId3"/>
              </a:rPr>
              <a:t>https://azure.microsoft.com/en-us/updates/general-availability-conditional-access-feature-integration-with-aks/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Public IP per node - direct access to node not through a LB (for low latency scenarios): </a:t>
            </a:r>
            <a:r>
              <a:rPr lang="en-CA" sz="1100" dirty="0">
                <a:effectLst/>
                <a:latin typeface="Calibri" panose="020F0502020204030204" pitchFamily="34" charset="0"/>
                <a:hlinkClick r:id="rId4"/>
              </a:rPr>
              <a:t>https://docs.microsoft.com/en-us/azure/aks/use-multiple-node-pools#assign-a-public-ip-per-node-for-your-node-pools-preview</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Arc for K8s: also includes Azure Arc enabled ML </a:t>
            </a:r>
            <a:r>
              <a:rPr lang="en-CA" sz="1100" dirty="0">
                <a:effectLst/>
                <a:latin typeface="Calibri" panose="020F0502020204030204" pitchFamily="34" charset="0"/>
                <a:hlinkClick r:id="rId5"/>
              </a:rPr>
              <a:t>https://azure.microsoft.com/en-us/blog/innovate-across-hybrid-and-multicloud-with-new-azure-arc-capabilities/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AGIC add on - create or attach: https://</a:t>
            </a:r>
            <a:r>
              <a:rPr lang="en-CA" sz="1100" dirty="0" err="1">
                <a:effectLst/>
                <a:latin typeface="Calibri" panose="020F0502020204030204" pitchFamily="34" charset="0"/>
              </a:rPr>
              <a:t>azure.microsoft.com</a:t>
            </a:r>
            <a:r>
              <a:rPr lang="en-CA" sz="1100" dirty="0">
                <a:effectLst/>
                <a:latin typeface="Calibri" panose="020F0502020204030204" pitchFamily="34" charset="0"/>
              </a:rPr>
              <a:t>/</a:t>
            </a:r>
            <a:r>
              <a:rPr lang="en-CA" sz="1100" dirty="0" err="1">
                <a:effectLst/>
                <a:latin typeface="Calibri" panose="020F0502020204030204" pitchFamily="34" charset="0"/>
              </a:rPr>
              <a:t>en</a:t>
            </a:r>
            <a:r>
              <a:rPr lang="en-CA" sz="1100" dirty="0">
                <a:effectLst/>
                <a:latin typeface="Calibri" panose="020F0502020204030204" pitchFamily="34" charset="0"/>
              </a:rPr>
              <a:t>-ca/updates/general-availability-app-gateway-ingress-controller-addon-for-aks/</a:t>
            </a: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Just in Time Access rules for tasks with elevated permissions: </a:t>
            </a:r>
            <a:r>
              <a:rPr lang="en-CA" sz="1100" dirty="0">
                <a:effectLst/>
                <a:latin typeface="Calibri" panose="020F0502020204030204" pitchFamily="34" charset="0"/>
                <a:hlinkClick r:id="rId6"/>
              </a:rPr>
              <a:t>https://azure.microsoft.com/en-us/updates/general-availability-justintime-access-support-in-aks/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confidential computing nodes on AKS - </a:t>
            </a:r>
            <a:r>
              <a:rPr lang="en-CA" sz="1100" dirty="0">
                <a:effectLst/>
                <a:latin typeface="Calibri" panose="020F0502020204030204" pitchFamily="34" charset="0"/>
                <a:hlinkClick r:id="rId7"/>
              </a:rPr>
              <a:t>https://azure.microsoft.com/en-us/updates/confidential-computing-nodes-aks-ga/</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a:t>
            </a:r>
            <a:r>
              <a:rPr lang="en-CA" sz="1100" dirty="0" err="1">
                <a:effectLst/>
                <a:latin typeface="Calibri" panose="020F0502020204030204" pitchFamily="34" charset="0"/>
              </a:rPr>
              <a:t>Weblogic</a:t>
            </a:r>
            <a:r>
              <a:rPr lang="en-CA" sz="1100" dirty="0">
                <a:effectLst/>
                <a:latin typeface="Calibri" panose="020F0502020204030204" pitchFamily="34" charset="0"/>
              </a:rPr>
              <a:t> on AKS - instructions, samples and scripts to build custom images based on </a:t>
            </a:r>
            <a:r>
              <a:rPr lang="en-CA" sz="1100" dirty="0" err="1">
                <a:effectLst/>
                <a:latin typeface="Calibri" panose="020F0502020204030204" pitchFamily="34" charset="0"/>
              </a:rPr>
              <a:t>Weblogic</a:t>
            </a:r>
            <a:r>
              <a:rPr lang="en-CA" sz="1100" dirty="0">
                <a:effectLst/>
                <a:latin typeface="Calibri" panose="020F0502020204030204" pitchFamily="34" charset="0"/>
              </a:rPr>
              <a:t>: </a:t>
            </a:r>
            <a:r>
              <a:rPr lang="en-CA" sz="1100" dirty="0">
                <a:effectLst/>
                <a:latin typeface="Calibri" panose="020F0502020204030204" pitchFamily="34" charset="0"/>
                <a:hlinkClick r:id="rId8"/>
              </a:rPr>
              <a:t>https://azure.microsoft.com/en-us/updates/general-availability-deploy-weblogic-on-azure-kubernetes-service-aks-using-custom-docker-images/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GA Persistent Volume Monitoring for AKS - visualization, querying ability on metrics/logs and reports tab: </a:t>
            </a:r>
            <a:r>
              <a:rPr lang="en-CA" sz="1100" dirty="0">
                <a:effectLst/>
                <a:latin typeface="Calibri" panose="020F0502020204030204" pitchFamily="34" charset="0"/>
                <a:hlinkClick r:id="rId9"/>
              </a:rPr>
              <a:t>https://azure.microsoft.com/en-us/updates/general-availability-of-persistent-volume-monitoring-reports-tab-in-container-insights/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Pub </a:t>
            </a:r>
            <a:r>
              <a:rPr lang="en-CA" sz="1100" dirty="0" err="1">
                <a:effectLst/>
                <a:latin typeface="Calibri" panose="020F0502020204030204" pitchFamily="34" charset="0"/>
              </a:rPr>
              <a:t>Prev</a:t>
            </a:r>
            <a:r>
              <a:rPr lang="en-CA" sz="1100" dirty="0">
                <a:effectLst/>
                <a:latin typeface="Calibri" panose="020F0502020204030204" pitchFamily="34" charset="0"/>
              </a:rPr>
              <a:t> Calico on Windows Server - 1.20 k8s version and Azure CNI only: </a:t>
            </a:r>
            <a:r>
              <a:rPr lang="en-CA" sz="1100" dirty="0">
                <a:effectLst/>
                <a:latin typeface="Calibri" panose="020F0502020204030204" pitchFamily="34" charset="0"/>
                <a:hlinkClick r:id="rId10"/>
              </a:rPr>
              <a:t>https://azure.microsoft.com/en-us/updates/public-preview-calico-windows-support-in-aks/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Pub </a:t>
            </a:r>
            <a:r>
              <a:rPr lang="en-CA" sz="1100" dirty="0" err="1">
                <a:effectLst/>
                <a:latin typeface="Calibri" panose="020F0502020204030204" pitchFamily="34" charset="0"/>
              </a:rPr>
              <a:t>Prev</a:t>
            </a:r>
            <a:r>
              <a:rPr lang="en-CA" sz="1100" dirty="0">
                <a:effectLst/>
                <a:latin typeface="Calibri" panose="020F0502020204030204" pitchFamily="34" charset="0"/>
              </a:rPr>
              <a:t> Planned Maintenance window - for controlling releases/proactive maintenance events: https://</a:t>
            </a:r>
            <a:r>
              <a:rPr lang="en-CA" sz="1100" dirty="0" err="1">
                <a:effectLst/>
                <a:latin typeface="Calibri" panose="020F0502020204030204" pitchFamily="34" charset="0"/>
              </a:rPr>
              <a:t>docs.microsoft.com</a:t>
            </a:r>
            <a:r>
              <a:rPr lang="en-CA" sz="1100" dirty="0">
                <a:effectLst/>
                <a:latin typeface="Calibri" panose="020F0502020204030204" pitchFamily="34" charset="0"/>
              </a:rPr>
              <a:t>/</a:t>
            </a:r>
            <a:r>
              <a:rPr lang="en-CA" sz="1100" dirty="0" err="1">
                <a:effectLst/>
                <a:latin typeface="Calibri" panose="020F0502020204030204" pitchFamily="34" charset="0"/>
              </a:rPr>
              <a:t>en</a:t>
            </a:r>
            <a:r>
              <a:rPr lang="en-CA" sz="1100" dirty="0">
                <a:effectLst/>
                <a:latin typeface="Calibri" panose="020F0502020204030204" pitchFamily="34" charset="0"/>
              </a:rPr>
              <a:t>-us/azure/</a:t>
            </a:r>
            <a:r>
              <a:rPr lang="en-CA" sz="1100" dirty="0" err="1">
                <a:effectLst/>
                <a:latin typeface="Calibri" panose="020F0502020204030204" pitchFamily="34" charset="0"/>
              </a:rPr>
              <a:t>aks</a:t>
            </a:r>
            <a:r>
              <a:rPr lang="en-CA" sz="1100" dirty="0">
                <a:effectLst/>
                <a:latin typeface="Calibri" panose="020F0502020204030204" pitchFamily="34" charset="0"/>
              </a:rPr>
              <a:t>/planned-maintenance</a:t>
            </a: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Pub </a:t>
            </a:r>
            <a:r>
              <a:rPr lang="en-CA" sz="1100" dirty="0" err="1">
                <a:effectLst/>
                <a:latin typeface="Calibri" panose="020F0502020204030204" pitchFamily="34" charset="0"/>
              </a:rPr>
              <a:t>Prev</a:t>
            </a:r>
            <a:r>
              <a:rPr lang="en-CA" sz="1100" dirty="0">
                <a:effectLst/>
                <a:latin typeface="Calibri" panose="020F0502020204030204" pitchFamily="34" charset="0"/>
              </a:rPr>
              <a:t> Dynamic IP Allocation - different subnet for pods and nodes in AKS, dynamically allocate </a:t>
            </a:r>
            <a:r>
              <a:rPr lang="en-CA" sz="1100" dirty="0" err="1">
                <a:effectLst/>
                <a:latin typeface="Calibri" panose="020F0502020204030204" pitchFamily="34" charset="0"/>
              </a:rPr>
              <a:t>ips</a:t>
            </a:r>
            <a:r>
              <a:rPr lang="en-CA" sz="1100" dirty="0">
                <a:effectLst/>
                <a:latin typeface="Calibri" panose="020F0502020204030204" pitchFamily="34" charset="0"/>
              </a:rPr>
              <a:t> to pods instead of </a:t>
            </a:r>
            <a:r>
              <a:rPr lang="en-CA" sz="1100" dirty="0" err="1">
                <a:effectLst/>
                <a:latin typeface="Calibri" panose="020F0502020204030204" pitchFamily="34" charset="0"/>
              </a:rPr>
              <a:t>preallocation</a:t>
            </a:r>
            <a:r>
              <a:rPr lang="en-CA" sz="1100" dirty="0">
                <a:effectLst/>
                <a:latin typeface="Calibri" panose="020F0502020204030204" pitchFamily="34" charset="0"/>
              </a:rPr>
              <a:t> to node (!!!) - </a:t>
            </a:r>
            <a:r>
              <a:rPr lang="en-CA" sz="1100" dirty="0">
                <a:effectLst/>
                <a:latin typeface="Calibri" panose="020F0502020204030204" pitchFamily="34" charset="0"/>
                <a:hlinkClick r:id="rId11"/>
              </a:rPr>
              <a:t>https://azure.microsoft.com/en-us/updates/public-preview-dynamic-ip-allocation-enhanced-subnet-support-in-aks/</a:t>
            </a:r>
            <a:endParaRPr lang="en-CA"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CA" sz="1100" dirty="0">
                <a:effectLst/>
                <a:latin typeface="Calibri" panose="020F0502020204030204" pitchFamily="34" charset="0"/>
              </a:rPr>
              <a:t>PP </a:t>
            </a:r>
            <a:r>
              <a:rPr lang="en-CA" sz="1100" dirty="0" err="1">
                <a:effectLst/>
                <a:latin typeface="Calibri" panose="020F0502020204030204" pitchFamily="34" charset="0"/>
              </a:rPr>
              <a:t>Kubenet</a:t>
            </a:r>
            <a:r>
              <a:rPr lang="en-CA" sz="1100" dirty="0">
                <a:effectLst/>
                <a:latin typeface="Calibri" panose="020F0502020204030204" pitchFamily="34" charset="0"/>
              </a:rPr>
              <a:t> support for Pod identity: https://</a:t>
            </a:r>
            <a:r>
              <a:rPr lang="en-CA" sz="1100" dirty="0" err="1">
                <a:effectLst/>
                <a:latin typeface="Calibri" panose="020F0502020204030204" pitchFamily="34" charset="0"/>
              </a:rPr>
              <a:t>docs.microsoft.com</a:t>
            </a:r>
            <a:r>
              <a:rPr lang="en-CA" sz="1100" dirty="0">
                <a:effectLst/>
                <a:latin typeface="Calibri" panose="020F0502020204030204" pitchFamily="34" charset="0"/>
              </a:rPr>
              <a:t>/</a:t>
            </a:r>
            <a:r>
              <a:rPr lang="en-CA" sz="1100" dirty="0" err="1">
                <a:effectLst/>
                <a:latin typeface="Calibri" panose="020F0502020204030204" pitchFamily="34" charset="0"/>
              </a:rPr>
              <a:t>en</a:t>
            </a:r>
            <a:r>
              <a:rPr lang="en-CA" sz="1100" dirty="0">
                <a:effectLst/>
                <a:latin typeface="Calibri" panose="020F0502020204030204" pitchFamily="34" charset="0"/>
              </a:rPr>
              <a:t>-us/azure/</a:t>
            </a:r>
            <a:r>
              <a:rPr lang="en-CA" sz="1100" dirty="0" err="1">
                <a:effectLst/>
                <a:latin typeface="Calibri" panose="020F0502020204030204" pitchFamily="34" charset="0"/>
              </a:rPr>
              <a:t>aks</a:t>
            </a:r>
            <a:r>
              <a:rPr lang="en-CA" sz="1100" dirty="0">
                <a:effectLst/>
                <a:latin typeface="Calibri" panose="020F0502020204030204" pitchFamily="34" charset="0"/>
              </a:rPr>
              <a:t>/use-azure-ad-pod-identity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71747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8761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CA" sz="1800" dirty="0">
                <a:effectLst/>
                <a:latin typeface="Calibri" panose="020F0502020204030204" pitchFamily="34" charset="0"/>
              </a:rPr>
              <a:t>Ketch "Application delivery framework" - facilitates blue/green, canary deployments using a simple cli </a:t>
            </a:r>
            <a:r>
              <a:rPr lang="en-CA" sz="1800" dirty="0">
                <a:effectLst/>
                <a:latin typeface="Calibri" panose="020F0502020204030204" pitchFamily="34" charset="0"/>
                <a:hlinkClick r:id="rId3"/>
              </a:rPr>
              <a:t>https://www.youtube.com/watch?v=SblO7d1TaEk</a:t>
            </a:r>
            <a:endParaRPr lang="en-CA" sz="1800" dirty="0">
              <a:effectLst/>
              <a:latin typeface="Calibri" panose="020F0502020204030204" pitchFamily="34" charset="0"/>
            </a:endParaRPr>
          </a:p>
          <a:p>
            <a:pPr marL="571500" marR="0" lvl="0" indent="-571500" algn="l" defTabSz="932742" rtl="0" eaLnBrk="1" fontAlgn="auto" latinLnBrk="0" hangingPunct="1">
              <a:lnSpc>
                <a:spcPct val="90000"/>
              </a:lnSpc>
              <a:spcBef>
                <a:spcPts val="0"/>
              </a:spcBef>
              <a:spcAft>
                <a:spcPts val="0"/>
              </a:spcAft>
              <a:buClrTx/>
              <a:buSzTx/>
              <a:buFontTx/>
              <a:buChar char="-"/>
              <a:tabLst/>
              <a:defRPr/>
            </a:pPr>
            <a:r>
              <a:rPr lang="en-CA" sz="4400" b="0" i="0" dirty="0">
                <a:solidFill>
                  <a:srgbClr val="C9D1D9"/>
                </a:solidFill>
                <a:effectLst/>
                <a:latin typeface="-apple-system"/>
              </a:rPr>
              <a:t>Ketch is an application delivery framework that facilitates the deployment and management of applications on Kubernetes using a simple command line interface</a:t>
            </a:r>
          </a:p>
          <a:p>
            <a:pPr marL="285750" marR="0" lvl="0" indent="-285750" algn="l" defTabSz="932742" rtl="0" eaLnBrk="1" fontAlgn="auto" latinLnBrk="0" hangingPunct="1">
              <a:lnSpc>
                <a:spcPct val="90000"/>
              </a:lnSpc>
              <a:spcBef>
                <a:spcPts val="0"/>
              </a:spcBef>
              <a:spcAft>
                <a:spcPts val="0"/>
              </a:spcAft>
              <a:buClrTx/>
              <a:buSzTx/>
              <a:buFontTx/>
              <a:buChar char="-"/>
              <a:tabLst/>
              <a:defRPr/>
            </a:pPr>
            <a:endParaRPr lang="en-CA" sz="4400" b="0" i="0" dirty="0">
              <a:solidFill>
                <a:srgbClr val="C9D1D9"/>
              </a:solidFill>
              <a:effectLst/>
              <a:latin typeface="-apple-system"/>
            </a:endParaRPr>
          </a:p>
          <a:p>
            <a:r>
              <a:rPr lang="en-US" sz="7200" dirty="0">
                <a:hlinkClick r:id="rId4"/>
              </a:rPr>
              <a:t>Meet Brigade 2</a:t>
            </a:r>
            <a:endParaRPr lang="en-US" sz="7200" dirty="0"/>
          </a:p>
          <a:p>
            <a:pPr marL="285750" marR="0" lvl="0" indent="-285750" algn="l" defTabSz="932742" rtl="0" eaLnBrk="1" fontAlgn="auto" latinLnBrk="0" hangingPunct="1">
              <a:lnSpc>
                <a:spcPct val="90000"/>
              </a:lnSpc>
              <a:spcBef>
                <a:spcPts val="0"/>
              </a:spcBef>
              <a:spcAft>
                <a:spcPts val="0"/>
              </a:spcAft>
              <a:buClrTx/>
              <a:buSzTx/>
              <a:buFontTx/>
              <a:buChar char="-"/>
              <a:tabLst/>
              <a:defRPr/>
            </a:pPr>
            <a:r>
              <a:rPr lang="en-CA" sz="8800" b="0" i="0" dirty="0">
                <a:solidFill>
                  <a:srgbClr val="1890C6"/>
                </a:solidFill>
                <a:effectLst/>
                <a:latin typeface="work_sansregular"/>
              </a:rPr>
              <a:t>Brigade is a tool for running scriptable, automated tasks in the cloud — as part of your Kubernetes cluster.</a:t>
            </a:r>
            <a:endParaRPr lang="en-CA" sz="4400" b="0" i="0" dirty="0">
              <a:solidFill>
                <a:srgbClr val="C9D1D9"/>
              </a:solidFill>
              <a:effectLst/>
              <a:latin typeface="-apple-system"/>
            </a:endParaRPr>
          </a:p>
          <a:p>
            <a:pPr algn="l">
              <a:buFont typeface="Arial" panose="020B0604020202020204" pitchFamily="34" charset="0"/>
              <a:buChar char="•"/>
            </a:pPr>
            <a:r>
              <a:rPr lang="en-CA" sz="4400" b="0" i="0" u="none" strike="noStrike" dirty="0">
                <a:solidFill>
                  <a:srgbClr val="7E949C"/>
                </a:solidFill>
                <a:effectLst/>
                <a:latin typeface="work_sansregular"/>
              </a:rPr>
              <a:t>Unit tests for a </a:t>
            </a:r>
            <a:r>
              <a:rPr lang="en-CA" sz="4400" b="0" i="0" u="none" strike="noStrike" dirty="0" err="1">
                <a:solidFill>
                  <a:srgbClr val="7E949C"/>
                </a:solidFill>
                <a:effectLst/>
                <a:latin typeface="work_sansregular"/>
              </a:rPr>
              <a:t>Github</a:t>
            </a:r>
            <a:r>
              <a:rPr lang="en-CA" sz="4400" b="0" i="0" u="none" strike="noStrike" dirty="0">
                <a:solidFill>
                  <a:srgbClr val="7E949C"/>
                </a:solidFill>
                <a:effectLst/>
                <a:latin typeface="work_sansregular"/>
              </a:rPr>
              <a:t> push</a:t>
            </a:r>
            <a:endParaRPr lang="en-CA" sz="4400" b="0" i="0" dirty="0">
              <a:solidFill>
                <a:srgbClr val="647B83"/>
              </a:solidFill>
              <a:effectLst/>
              <a:latin typeface="work_sansregular"/>
            </a:endParaRPr>
          </a:p>
          <a:p>
            <a:pPr algn="l">
              <a:buFont typeface="Arial" panose="020B0604020202020204" pitchFamily="34" charset="0"/>
              <a:buChar char="•"/>
            </a:pPr>
            <a:r>
              <a:rPr lang="en-CA" sz="4400" b="0" i="0" u="none" strike="noStrike" dirty="0">
                <a:solidFill>
                  <a:srgbClr val="7E949C"/>
                </a:solidFill>
                <a:effectLst/>
                <a:latin typeface="work_sansregular"/>
              </a:rPr>
              <a:t>Updating a </a:t>
            </a:r>
            <a:r>
              <a:rPr lang="en-CA" sz="4400" b="0" i="0" u="none" strike="noStrike" dirty="0" err="1">
                <a:solidFill>
                  <a:srgbClr val="7E949C"/>
                </a:solidFill>
                <a:effectLst/>
                <a:latin typeface="work_sansregular"/>
              </a:rPr>
              <a:t>cosmosDB</a:t>
            </a:r>
            <a:r>
              <a:rPr lang="en-CA" sz="4400" b="0" i="0" u="none" strike="noStrike" dirty="0">
                <a:solidFill>
                  <a:srgbClr val="7E949C"/>
                </a:solidFill>
                <a:effectLst/>
                <a:latin typeface="work_sansregular"/>
              </a:rPr>
              <a:t> database</a:t>
            </a:r>
            <a:endParaRPr lang="en-CA" sz="4400" b="0" i="0" dirty="0">
              <a:solidFill>
                <a:srgbClr val="647B83"/>
              </a:solidFill>
              <a:effectLst/>
              <a:latin typeface="work_sansregular"/>
            </a:endParaRPr>
          </a:p>
          <a:p>
            <a:pPr algn="l">
              <a:buFont typeface="Arial" panose="020B0604020202020204" pitchFamily="34" charset="0"/>
              <a:buChar char="•"/>
            </a:pPr>
            <a:r>
              <a:rPr lang="en-CA" sz="4400" b="0" i="0" u="none" strike="noStrike" dirty="0">
                <a:solidFill>
                  <a:srgbClr val="7E949C"/>
                </a:solidFill>
                <a:effectLst/>
                <a:latin typeface="work_sansregular"/>
              </a:rPr>
              <a:t>Sending a Slack message</a:t>
            </a:r>
            <a:endParaRPr lang="en-CA" sz="4400" b="0" i="0" dirty="0">
              <a:solidFill>
                <a:srgbClr val="647B83"/>
              </a:solidFill>
              <a:effectLst/>
              <a:latin typeface="work_sansregular"/>
            </a:endParaRPr>
          </a:p>
          <a:p>
            <a:pPr algn="l">
              <a:buFont typeface="Arial" panose="020B0604020202020204" pitchFamily="34" charset="0"/>
              <a:buChar char="•"/>
            </a:pPr>
            <a:r>
              <a:rPr lang="en-CA" sz="4400" b="0" i="0" u="none" strike="noStrike" dirty="0">
                <a:solidFill>
                  <a:srgbClr val="7E949C"/>
                </a:solidFill>
                <a:effectLst/>
                <a:latin typeface="work_sansregular"/>
              </a:rPr>
              <a:t>Sending a Twitter DM</a:t>
            </a:r>
          </a:p>
          <a:p>
            <a:pPr algn="l">
              <a:buFont typeface="Arial" panose="020B0604020202020204" pitchFamily="34" charset="0"/>
              <a:buChar char="•"/>
            </a:pPr>
            <a:endParaRPr lang="en-CA" sz="4400" b="0" i="0" u="none" strike="noStrike" dirty="0">
              <a:solidFill>
                <a:srgbClr val="7E949C"/>
              </a:solidFill>
              <a:effectLst/>
              <a:latin typeface="work_sansregular"/>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7200" dirty="0">
                <a:hlinkClick r:id="rId5"/>
              </a:rPr>
              <a:t>10 Kubernetes Security Context Settings you should understand</a:t>
            </a:r>
            <a:endParaRPr lang="en-US" sz="72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7200" dirty="0" err="1"/>
              <a:t>runAsUser</a:t>
            </a:r>
            <a:r>
              <a:rPr lang="en-US" sz="7200" dirty="0"/>
              <a:t>,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72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600" dirty="0">
                <a:hlinkClick r:id="rId6"/>
              </a:rPr>
              <a:t>Kubernetes Infrastructure: Know the Inner Dev Loop</a:t>
            </a:r>
            <a:endParaRPr lang="en-US" sz="9600" dirty="0"/>
          </a:p>
          <a:p>
            <a:pPr marL="217262" marR="0" lvl="1"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7200" dirty="0"/>
              <a:t>Tilt, garden, </a:t>
            </a:r>
            <a:r>
              <a:rPr lang="en-US" sz="7200" dirty="0" err="1"/>
              <a:t>teleprexence</a:t>
            </a:r>
            <a:r>
              <a:rPr lang="en-US" sz="7200" dirty="0"/>
              <a:t>, </a:t>
            </a:r>
            <a:r>
              <a:rPr lang="en-US" sz="7200" dirty="0" err="1"/>
              <a:t>Skaffold</a:t>
            </a:r>
            <a:r>
              <a:rPr lang="en-US" sz="7200" dirty="0"/>
              <a:t> and bridge</a:t>
            </a:r>
          </a:p>
          <a:p>
            <a:pPr algn="l">
              <a:buFont typeface="Arial" panose="020B0604020202020204" pitchFamily="34" charset="0"/>
              <a:buChar char="•"/>
            </a:pPr>
            <a:endParaRPr lang="en-CA" sz="4400" b="0" i="0" u="none" strike="noStrike" dirty="0">
              <a:solidFill>
                <a:srgbClr val="7E949C"/>
              </a:solidFill>
              <a:effectLst/>
              <a:latin typeface="work_sansregular"/>
            </a:endParaRPr>
          </a:p>
          <a:p>
            <a:pPr algn="l">
              <a:buFont typeface="Arial" panose="020B0604020202020204" pitchFamily="34" charset="0"/>
              <a:buChar char="•"/>
            </a:pPr>
            <a:endParaRPr lang="en-CA" sz="4400" b="0" i="0" dirty="0">
              <a:solidFill>
                <a:srgbClr val="647B83"/>
              </a:solidFill>
              <a:effectLst/>
              <a:latin typeface="work_sansregular"/>
            </a:endParaRPr>
          </a:p>
          <a:p>
            <a:pPr marL="503012" marR="0" lvl="1" indent="-285750" algn="l" defTabSz="932742" rtl="0" eaLnBrk="1" fontAlgn="auto" latinLnBrk="0" hangingPunct="1">
              <a:lnSpc>
                <a:spcPct val="90000"/>
              </a:lnSpc>
              <a:spcBef>
                <a:spcPts val="0"/>
              </a:spcBef>
              <a:spcAft>
                <a:spcPts val="0"/>
              </a:spcAft>
              <a:buClrTx/>
              <a:buSzTx/>
              <a:buFontTx/>
              <a:buChar char="-"/>
              <a:tabLst/>
              <a:defRPr/>
            </a:pPr>
            <a:endParaRPr lang="en-CA" sz="1800" dirty="0">
              <a:effectLst/>
              <a:latin typeface="Calibri" panose="020F0502020204030204" pitchFamily="34" charset="0"/>
            </a:endParaRPr>
          </a:p>
          <a:p>
            <a:pPr marL="0" marR="0" algn="l">
              <a:spcBef>
                <a:spcPts val="0"/>
              </a:spcBef>
              <a:spcAft>
                <a:spcPts val="0"/>
              </a:spcAft>
            </a:pPr>
            <a:endParaRPr lang="en-US" sz="1800" b="0" i="0" u="none" strike="noStrike"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5228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23875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BB38B7A-8725-4956-B3BD-FBC8499B115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5472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3273DC"/>
              </a:solidFill>
              <a:effectLst/>
              <a:latin typeface="BlinkMacSystemFont"/>
              <a:hlinkClick r:id="" action="ppaction://noaction"/>
            </a:endParaRPr>
          </a:p>
          <a:p>
            <a:endParaRPr lang="en-US" b="0" i="0" u="none" strike="noStrike" dirty="0">
              <a:solidFill>
                <a:srgbClr val="3273DC"/>
              </a:solidFill>
              <a:effectLst/>
              <a:latin typeface="BlinkMacSystemFont"/>
              <a:hlinkClick r:id="" action="ppaction://noaction"/>
            </a:endParaRPr>
          </a:p>
          <a:p>
            <a:r>
              <a:rPr lang="en-US" b="0" i="0" u="none" strike="noStrike" dirty="0">
                <a:solidFill>
                  <a:srgbClr val="3273DC"/>
                </a:solidFill>
                <a:effectLst/>
                <a:latin typeface="BlinkMacSystemFont"/>
                <a:hlinkClick r:id="" action="ppaction://noaction"/>
              </a:rPr>
              <a:t>Dapr</a:t>
            </a:r>
            <a:r>
              <a:rPr lang="en-US" b="0" i="0" dirty="0">
                <a:solidFill>
                  <a:srgbClr val="4A4A4A"/>
                </a:solidFill>
                <a:effectLst/>
                <a:latin typeface="BlinkMacSystemFont"/>
              </a:rPr>
              <a:t> is a portable, event-driven runtime that makes it easy for developers to build resilient, microservice stateless and stateful applications that run on the cloud and edge and embraces the diversity of languages and developer frameworks.</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09580C0-206E-3042-993A-50E6ACAAE1B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342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Based on microservices best practices – codifies some of these best practices so that </a:t>
            </a:r>
            <a:r>
              <a:rPr lang="en-US" dirty="0" err="1"/>
              <a:t>devs</a:t>
            </a:r>
            <a:r>
              <a:rPr lang="en-US" dirty="0"/>
              <a:t> can still play with new technologies within some constraints</a:t>
            </a:r>
          </a:p>
          <a:p>
            <a:endParaRPr lang="en-US" dirty="0"/>
          </a:p>
          <a:p>
            <a:r>
              <a:rPr lang="en-US" dirty="0"/>
              <a:t>Any language/framework - </a:t>
            </a:r>
            <a:r>
              <a:rPr lang="en-US" dirty="0" err="1"/>
              <a:t>dapr</a:t>
            </a:r>
            <a:r>
              <a:rPr lang="en-US" dirty="0"/>
              <a:t> provides a set of REST APIs that you can use regardless of what you code in, </a:t>
            </a:r>
          </a:p>
          <a:p>
            <a:endParaRPr lang="en-US" dirty="0"/>
          </a:p>
          <a:p>
            <a:r>
              <a:rPr lang="en-US" dirty="0"/>
              <a:t>Consistent APIs across what is called the </a:t>
            </a:r>
            <a:r>
              <a:rPr lang="en-US" dirty="0" err="1"/>
              <a:t>dapr</a:t>
            </a:r>
            <a:r>
              <a:rPr lang="en-US" dirty="0"/>
              <a:t> building blocks  with Opt-in building blocks – only use what pieces you like in </a:t>
            </a:r>
            <a:r>
              <a:rPr lang="en-US" dirty="0" err="1"/>
              <a:t>dapr</a:t>
            </a:r>
            <a:r>
              <a:rPr lang="en-US" dirty="0"/>
              <a:t>, not mandatory to use them all </a:t>
            </a:r>
          </a:p>
          <a:p>
            <a:endParaRPr lang="en-US" dirty="0"/>
          </a:p>
          <a:p>
            <a:r>
              <a:rPr lang="en-US" dirty="0"/>
              <a:t>Adopt OSS/industry standards </a:t>
            </a:r>
          </a:p>
          <a:p>
            <a:endParaRPr lang="en-US" dirty="0"/>
          </a:p>
          <a:p>
            <a:r>
              <a:rPr lang="en-US" dirty="0"/>
              <a:t>Extensible/pluggable – all the </a:t>
            </a:r>
            <a:r>
              <a:rPr lang="en-US" dirty="0" err="1"/>
              <a:t>dapr</a:t>
            </a:r>
            <a:r>
              <a:rPr lang="en-US" dirty="0"/>
              <a:t> components are open source, so you can write your own to integrate into custom systems or extend existing ones</a:t>
            </a:r>
          </a:p>
          <a:p>
            <a:endParaRPr lang="en-US" dirty="0"/>
          </a:p>
          <a:p>
            <a:endParaRPr lang="en-US" dirty="0"/>
          </a:p>
          <a:p>
            <a:r>
              <a:rPr lang="en-US" dirty="0"/>
              <a:t>Platform ag – typically has a </a:t>
            </a:r>
            <a:r>
              <a:rPr lang="en-US" dirty="0" err="1"/>
              <a:t>dependcy</a:t>
            </a:r>
            <a:r>
              <a:rPr lang="en-US" dirty="0"/>
              <a:t> on docker but can now be run without docker, as binaries</a:t>
            </a:r>
          </a:p>
          <a:p>
            <a:endParaRPr lang="en-US" dirty="0"/>
          </a:p>
          <a:p>
            <a:r>
              <a:rPr lang="en-US" dirty="0"/>
              <a:t>Community driven and vendor neu – have biweekly community calls, are constantly active in the teams </a:t>
            </a:r>
            <a:r>
              <a:rPr lang="en-US" dirty="0" err="1"/>
              <a:t>Gitter</a:t>
            </a:r>
            <a:r>
              <a:rPr lang="en-US" dirty="0"/>
              <a:t> channel, </a:t>
            </a:r>
            <a:r>
              <a:rPr lang="en-US" dirty="0" err="1"/>
              <a:t>msft</a:t>
            </a:r>
            <a:r>
              <a:rPr lang="en-US" dirty="0"/>
              <a:t> started this but </a:t>
            </a:r>
            <a:r>
              <a:rPr lang="en-US" dirty="0" err="1"/>
              <a:t>collabing</a:t>
            </a:r>
            <a:r>
              <a:rPr lang="en-US" dirty="0"/>
              <a:t> with a ton of other companies/enterprises, gained a lot of traction in the community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4/8/21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1658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5840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848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7691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8420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163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93627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48490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9068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23867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448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3588082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95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668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134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864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9239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010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35699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5580868" cy="1067272"/>
          </a:xfrm>
        </p:spPr>
        <p:txBody>
          <a:bodyPr vert="horz" wrap="square" lIns="146304" tIns="91440" rIns="146304" bIns="91440" rtlCol="0" anchor="t">
            <a:noAutofit/>
          </a:bodyPr>
          <a:lstStyle>
            <a:lvl1pPr>
              <a:defRPr lang="en-US" sz="3672"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9"/>
            <a:ext cx="5580867" cy="1374897"/>
          </a:xfrm>
        </p:spPr>
        <p:txBody>
          <a:bodyPr/>
          <a:lstStyle>
            <a:lvl1pPr marL="0" indent="0">
              <a:lnSpc>
                <a:spcPct val="100000"/>
              </a:lnSpc>
              <a:spcBef>
                <a:spcPts val="1428"/>
              </a:spcBef>
              <a:buFont typeface="Arial" panose="020B0604020202020204" pitchFamily="34" charset="0"/>
              <a:buNone/>
              <a:defRPr lang="en-US" sz="1428"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42768"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2pPr>
            <a:lvl3pPr marL="571281"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3pPr>
            <a:lvl4pPr marL="799792"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4pPr>
            <a:lvl5pPr marL="1028305" indent="0">
              <a:buFont typeface="Arial" panose="020B0604020202020204" pitchFamily="34" charset="0"/>
              <a:buNone/>
              <a:defRPr sz="1428"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5588" y="6639525"/>
            <a:ext cx="2468593" cy="449667"/>
          </a:xfrm>
          <a:prstGeom prst="rect">
            <a:avLst/>
          </a:prstGeom>
          <a:noFill/>
        </p:spPr>
        <p:txBody>
          <a:bodyPr wrap="square" lIns="186494" tIns="149196" rIns="186494" bIns="149196" rtlCol="0">
            <a:spAutoFit/>
          </a:bodyPr>
          <a:lstStyle/>
          <a:p>
            <a:pPr>
              <a:lnSpc>
                <a:spcPct val="90000"/>
              </a:lnSpc>
              <a:spcAft>
                <a:spcPts val="612"/>
              </a:spcAft>
            </a:pPr>
            <a:r>
              <a:rPr lang="en-US" sz="1020">
                <a:solidFill>
                  <a:srgbClr val="FF0000"/>
                </a:solidFill>
              </a:rPr>
              <a:t>Microsoft Confidential</a:t>
            </a:r>
          </a:p>
        </p:txBody>
      </p:sp>
    </p:spTree>
    <p:extLst>
      <p:ext uri="{BB962C8B-B14F-4D97-AF65-F5344CB8AC3E}">
        <p14:creationId xmlns:p14="http://schemas.microsoft.com/office/powerpoint/2010/main" val="41793251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38241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1"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00" indent="-291380">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142" indent="-228249">
              <a:lnSpc>
                <a:spcPct val="100000"/>
              </a:lnSpc>
              <a:buClr>
                <a:schemeClr val="tx2"/>
              </a:buClr>
              <a:defRPr sz="1428"/>
            </a:lvl3pPr>
            <a:lvl4pPr marL="932418" indent="-228249">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6"/>
            <a:ext cx="5049726" cy="917575"/>
          </a:xfrm>
        </p:spPr>
        <p:txBody>
          <a:bodyPr/>
          <a:lstStyle>
            <a:lvl1pPr>
              <a:defRPr sz="3672"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2048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954646"/>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9067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4093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697703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1"/>
            <a:ext cx="11889564" cy="917575"/>
          </a:xfrm>
        </p:spPr>
        <p:txBody>
          <a:bodyPr/>
          <a:lstStyle>
            <a:lvl1pPr marL="0" algn="l" defTabSz="913340" rtl="0" eaLnBrk="1" latinLnBrk="0" hangingPunct="1">
              <a:spcBef>
                <a:spcPct val="0"/>
              </a:spcBef>
              <a:buNone/>
              <a:defRPr lang="en-US" sz="4395"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228785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74639" y="350790"/>
            <a:ext cx="5667945" cy="917575"/>
          </a:xfrm>
        </p:spPr>
        <p:txBody>
          <a:bodyPr/>
          <a:lstStyle/>
          <a:p>
            <a:r>
              <a:rPr lang="en-US"/>
              <a:t>Click to edit Master title style</a:t>
            </a:r>
          </a:p>
        </p:txBody>
      </p:sp>
    </p:spTree>
    <p:extLst>
      <p:ext uri="{BB962C8B-B14F-4D97-AF65-F5344CB8AC3E}">
        <p14:creationId xmlns:p14="http://schemas.microsoft.com/office/powerpoint/2010/main" val="1179082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2403475"/>
            <a:ext cx="3690937" cy="1246188"/>
          </a:xfrm>
        </p:spPr>
        <p:txBody>
          <a:bodyPr lIns="0" tIns="0" rIns="0" bIns="0"/>
          <a:lstStyle>
            <a:lvl1pPr>
              <a:lnSpc>
                <a:spcPts val="3598"/>
              </a:lnSpc>
              <a:defRPr sz="2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97376" y="2403476"/>
            <a:ext cx="5872162" cy="3570288"/>
          </a:xfrm>
        </p:spPr>
        <p:txBody>
          <a:bodyPr wrap="square" lIns="0" tIns="0" rIns="0" bIns="0">
            <a:noAutofit/>
          </a:bodyPr>
          <a:lstStyle>
            <a:lvl1pPr marL="0" indent="0" defTabSz="517327">
              <a:spcAft>
                <a:spcPts val="1198"/>
              </a:spcAft>
              <a:buNone/>
              <a:defRPr sz="1398" b="0" i="0" spc="0" baseline="0">
                <a:solidFill>
                  <a:srgbClr val="000000"/>
                </a:solidFill>
                <a:latin typeface="Segoe UI" panose="020B0502040204020203" pitchFamily="34" charset="0"/>
                <a:cs typeface="Segoe UI" panose="020B0502040204020203" pitchFamily="34" charset="0"/>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736" y="452878"/>
            <a:ext cx="1756581" cy="212919"/>
          </a:xfrm>
          <a:prstGeom prst="rect">
            <a:avLst/>
          </a:prstGeom>
        </p:spPr>
      </p:pic>
    </p:spTree>
    <p:extLst>
      <p:ext uri="{BB962C8B-B14F-4D97-AF65-F5344CB8AC3E}">
        <p14:creationId xmlns:p14="http://schemas.microsoft.com/office/powerpoint/2010/main" val="409881875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4/8/21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2485718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4/8/21</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9372889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2828851"/>
            <a:ext cx="9794349" cy="746129"/>
          </a:xfrm>
          <a:noFill/>
        </p:spPr>
        <p:txBody>
          <a:bodyPr vert="horz" wrap="square" lIns="0" tIns="0" rIns="0" bIns="0" rtlCol="0" anchor="t" anchorCtr="0">
            <a:noAutofit/>
          </a:bodyPr>
          <a:lstStyle>
            <a:lvl1pPr>
              <a:lnSpc>
                <a:spcPct val="90000"/>
              </a:lnSpc>
              <a:defRPr lang="en-US" sz="5397" b="0" kern="1200" cap="none" spc="-150" baseline="0" dirty="0">
                <a:ln w="3175">
                  <a:noFill/>
                </a:ln>
                <a:solidFill>
                  <a:schemeClr val="tx1"/>
                </a:solidFill>
                <a:effectLst/>
                <a:latin typeface="+mj-lt"/>
                <a:ea typeface="+mn-ea"/>
                <a:cs typeface="Segoe UI" pitchFamily="34" charset="0"/>
              </a:defRPr>
            </a:lvl1pPr>
          </a:lstStyle>
          <a:p>
            <a:pPr marL="0" lvl="0" algn="l" defTabSz="932205" rtl="0" eaLnBrk="1" latinLnBrk="0" hangingPunct="1">
              <a:lnSpc>
                <a:spcPts val="559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1" y="6558969"/>
            <a:ext cx="11553197"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6"/>
            <a:ext cx="8595418" cy="3824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12618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24017"/>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7362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8241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853235" y="1651695"/>
            <a:ext cx="4610335" cy="517065"/>
          </a:xfrm>
        </p:spPr>
        <p:txBody>
          <a:bodyPr wrap="square">
            <a:spAutoFit/>
          </a:bodyPr>
          <a:lstStyle>
            <a:lvl1pPr marL="0" indent="0" algn="l">
              <a:spcBef>
                <a:spcPts val="600"/>
              </a:spcBef>
              <a:spcAft>
                <a:spcPts val="1224"/>
              </a:spcAft>
              <a:buNone/>
              <a:defRPr sz="2400" b="0" i="0" spc="-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4044934" y="0"/>
            <a:ext cx="8391542" cy="69945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60080" y="3117850"/>
            <a:ext cx="3437093" cy="758825"/>
          </a:xfrm>
        </p:spPr>
        <p:txBody>
          <a:bodyPr anchor="ctr"/>
          <a:lstStyle>
            <a:lvl1pPr>
              <a:defRPr sz="4896"/>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96464" y="1343856"/>
            <a:ext cx="5664426" cy="2262864"/>
          </a:xfrm>
        </p:spPr>
        <p:txBody>
          <a:bodyPr/>
          <a:lstStyle>
            <a:lvl1pPr>
              <a:spcBef>
                <a:spcPts val="2448"/>
              </a:spcBef>
              <a:spcAft>
                <a:spcPts val="0"/>
              </a:spcAft>
              <a:defRPr sz="3264"/>
            </a:lvl1pPr>
            <a:lvl2pPr>
              <a:defRPr sz="2040"/>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35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750768"/>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1588610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56" strike="noStrike">
                <a:solidFill>
                  <a:schemeClr val="tx1"/>
                </a:solidFill>
              </a:defRPr>
            </a:lvl1pPr>
          </a:lstStyle>
          <a:p>
            <a:r>
              <a:rPr lang="en-US"/>
              <a:t>Title</a:t>
            </a:r>
          </a:p>
        </p:txBody>
      </p:sp>
    </p:spTree>
    <p:extLst>
      <p:ext uri="{BB962C8B-B14F-4D97-AF65-F5344CB8AC3E}">
        <p14:creationId xmlns:p14="http://schemas.microsoft.com/office/powerpoint/2010/main" val="11936099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93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5914" y="997740"/>
            <a:ext cx="11246266" cy="467179"/>
          </a:xfrm>
        </p:spPr>
        <p:txBody>
          <a:bodyPr/>
          <a:lstStyle>
            <a:lvl1pPr marL="0" indent="0" algn="ctr">
              <a:buNone/>
              <a:defRPr sz="204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428267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737445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233467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835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9926717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60475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653395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7646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319999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78644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592999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831421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03348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11132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4299059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817208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735170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073160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47531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8505441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29929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4085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345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6"/>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4/8/21</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22697194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4222516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66629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058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80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313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56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6505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9663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28992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787484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4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81147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63704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69266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9125969"/>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589567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9773784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4690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1700304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4537685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2468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55030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0669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7473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3982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33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22648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1589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51318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0675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66522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6638050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7579884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78327"/>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10"/>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7362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640979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63240" y="2939201"/>
            <a:ext cx="8727297" cy="627864"/>
          </a:xfrm>
          <a:prstGeom prst="rect">
            <a:avLst/>
          </a:prstGeom>
        </p:spPr>
        <p:txBody>
          <a:bodyPr wrap="square" lIns="0" rIns="0" anchor="b" anchorCtr="0">
            <a:spAutoFit/>
          </a:bodyPr>
          <a:lstStyle>
            <a:lvl1pPr>
              <a:defRPr sz="4080">
                <a:solidFill>
                  <a:schemeClr val="tx1"/>
                </a:solidFill>
              </a:defRPr>
            </a:lvl1pPr>
          </a:lstStyle>
          <a:p>
            <a:r>
              <a:rPr lang="en-US" dirty="0"/>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93713" y="3771315"/>
            <a:ext cx="4248092" cy="565027"/>
          </a:xfrm>
          <a:prstGeom prst="rect">
            <a:avLst/>
          </a:prstGeom>
          <a:noFill/>
        </p:spPr>
        <p:txBody>
          <a:bodyPr wrap="square" lIns="0" tIns="0" rIns="0" bIns="0">
            <a:spAutoFit/>
          </a:bodyPr>
          <a:lstStyle>
            <a:lvl1pPr marL="0" indent="0">
              <a:spcBef>
                <a:spcPts val="0"/>
              </a:spcBef>
              <a:buNone/>
              <a:defRPr sz="1836" spc="0" baseline="0">
                <a:solidFill>
                  <a:schemeClr val="tx1"/>
                </a:solidFill>
                <a:latin typeface="+mn-lt"/>
                <a:cs typeface="Segoe UI" panose="020B0502040204020203" pitchFamily="34" charset="0"/>
              </a:defRPr>
            </a:lvl1pPr>
          </a:lstStyle>
          <a:p>
            <a:pPr lvl="0"/>
            <a:r>
              <a:rPr lang="en-US" dirty="0"/>
              <a:t>Speaker name</a:t>
            </a:r>
            <a:br>
              <a:rPr lang="en-US" dirty="0"/>
            </a:br>
            <a:r>
              <a:rPr lang="en-US" dirty="0"/>
              <a:t>Title</a:t>
            </a:r>
          </a:p>
        </p:txBody>
      </p:sp>
    </p:spTree>
    <p:extLst>
      <p:ext uri="{BB962C8B-B14F-4D97-AF65-F5344CB8AC3E}">
        <p14:creationId xmlns:p14="http://schemas.microsoft.com/office/powerpoint/2010/main" val="28345453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A146B-03C0-D949-B530-3755C6F311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E3C5E3-A285-3A4A-BF8D-82FB1EBDBF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A482D-FC69-974C-B7BD-6145A1B3CD03}"/>
              </a:ext>
            </a:extLst>
          </p:cNvPr>
          <p:cNvSpPr>
            <a:spLocks noGrp="1"/>
          </p:cNvSpPr>
          <p:nvPr>
            <p:ph type="dt" sz="half" idx="10"/>
          </p:nvPr>
        </p:nvSpPr>
        <p:spPr/>
        <p:txBody>
          <a:bodyPr/>
          <a:lstStyle/>
          <a:p>
            <a:fld id="{F0EC34D7-6B26-6A40-B42C-BC637D175C6E}" type="datetimeFigureOut">
              <a:rPr lang="en-US" smtClean="0"/>
              <a:t>4/8/21</a:t>
            </a:fld>
            <a:endParaRPr lang="en-US"/>
          </a:p>
        </p:txBody>
      </p:sp>
      <p:sp>
        <p:nvSpPr>
          <p:cNvPr id="5" name="Footer Placeholder 4">
            <a:extLst>
              <a:ext uri="{FF2B5EF4-FFF2-40B4-BE49-F238E27FC236}">
                <a16:creationId xmlns:a16="http://schemas.microsoft.com/office/drawing/2014/main" id="{58454241-EEC5-0248-8525-CC65EF830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BC8F2-30C2-CC45-BAC3-01BB1C00819E}"/>
              </a:ext>
            </a:extLst>
          </p:cNvPr>
          <p:cNvSpPr>
            <a:spLocks noGrp="1"/>
          </p:cNvSpPr>
          <p:nvPr>
            <p:ph type="sldNum" sz="quarter" idx="12"/>
          </p:nvPr>
        </p:nvSpPr>
        <p:spPr/>
        <p:txBody>
          <a:bodyPr/>
          <a:lstStyle/>
          <a:p>
            <a:fld id="{DFDB06CD-8B59-7A42-A769-C527E65CAC1A}" type="slidenum">
              <a:rPr lang="en-US" smtClean="0"/>
              <a:t>‹#›</a:t>
            </a:fld>
            <a:endParaRPr lang="en-US"/>
          </a:p>
        </p:txBody>
      </p:sp>
    </p:spTree>
    <p:extLst>
      <p:ext uri="{BB962C8B-B14F-4D97-AF65-F5344CB8AC3E}">
        <p14:creationId xmlns:p14="http://schemas.microsoft.com/office/powerpoint/2010/main" val="2415021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4/8/21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949894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4/8/21</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1099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19398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4067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180700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725992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329008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1444320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5959981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42243314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515614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4386223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37213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4906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27035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570021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685906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444262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985609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143720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1387607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95532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1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264-6736-41A7-87F1-44DD5C593D4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2D0A820-FC57-40C7-A1F3-DD75189C5C8C}"/>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30A986-23B8-4C01-B4AB-1D60C24A09D3}"/>
              </a:ext>
            </a:extLst>
          </p:cNvPr>
          <p:cNvSpPr>
            <a:spLocks noGrp="1"/>
          </p:cNvSpPr>
          <p:nvPr>
            <p:ph type="dt" sz="half" idx="10"/>
          </p:nvPr>
        </p:nvSpPr>
        <p:spPr/>
        <p:txBody>
          <a:bodyPr/>
          <a:lstStyle/>
          <a:p>
            <a:fld id="{7C668E06-11A3-4E42-81AC-12484831D16C}" type="datetimeFigureOut">
              <a:rPr lang="en-US" smtClean="0"/>
              <a:t>4/8/21</a:t>
            </a:fld>
            <a:endParaRPr lang="en-US"/>
          </a:p>
        </p:txBody>
      </p:sp>
      <p:sp>
        <p:nvSpPr>
          <p:cNvPr id="5" name="Footer Placeholder 4">
            <a:extLst>
              <a:ext uri="{FF2B5EF4-FFF2-40B4-BE49-F238E27FC236}">
                <a16:creationId xmlns:a16="http://schemas.microsoft.com/office/drawing/2014/main" id="{E8CE0F1F-E3AD-4CC6-9158-91AAA177F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454F-4B31-499C-A22B-F74BB831B0A0}"/>
              </a:ext>
            </a:extLst>
          </p:cNvPr>
          <p:cNvSpPr>
            <a:spLocks noGrp="1"/>
          </p:cNvSpPr>
          <p:nvPr>
            <p:ph type="sldNum" sz="quarter" idx="12"/>
          </p:nvPr>
        </p:nvSpPr>
        <p:spPr/>
        <p:txBody>
          <a:bodyPr/>
          <a:lstStyle/>
          <a:p>
            <a:fld id="{2DE9F4BD-6FB1-4F27-A78F-3363B5658257}" type="slidenum">
              <a:rPr lang="en-US" smtClean="0"/>
              <a:t>‹#›</a:t>
            </a:fld>
            <a:endParaRPr lang="en-US"/>
          </a:p>
        </p:txBody>
      </p:sp>
    </p:spTree>
    <p:extLst>
      <p:ext uri="{BB962C8B-B14F-4D97-AF65-F5344CB8AC3E}">
        <p14:creationId xmlns:p14="http://schemas.microsoft.com/office/powerpoint/2010/main" val="345721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48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84851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376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8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2EA0-0700-423E-902C-C7139064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96A03-A4DA-4429-A0EB-CAD1491976A0}"/>
              </a:ext>
            </a:extLst>
          </p:cNvPr>
          <p:cNvSpPr>
            <a:spLocks noGrp="1"/>
          </p:cNvSpPr>
          <p:nvPr>
            <p:ph type="dt" sz="half" idx="10"/>
          </p:nvPr>
        </p:nvSpPr>
        <p:spPr/>
        <p:txBody>
          <a:bodyPr/>
          <a:lstStyle/>
          <a:p>
            <a:fld id="{88E95376-DB30-4D69-AAD5-742FC31ADD3D}" type="datetimeFigureOut">
              <a:rPr lang="en-US" smtClean="0"/>
              <a:t>4/8/21</a:t>
            </a:fld>
            <a:endParaRPr lang="en-US"/>
          </a:p>
        </p:txBody>
      </p:sp>
      <p:sp>
        <p:nvSpPr>
          <p:cNvPr id="4" name="Footer Placeholder 3">
            <a:extLst>
              <a:ext uri="{FF2B5EF4-FFF2-40B4-BE49-F238E27FC236}">
                <a16:creationId xmlns:a16="http://schemas.microsoft.com/office/drawing/2014/main" id="{27818D31-4FC3-4595-9006-2D694FEAE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6AF36-A103-40CC-9762-8CC661A3D72C}"/>
              </a:ext>
            </a:extLst>
          </p:cNvPr>
          <p:cNvSpPr>
            <a:spLocks noGrp="1"/>
          </p:cNvSpPr>
          <p:nvPr>
            <p:ph type="sldNum" sz="quarter" idx="12"/>
          </p:nvPr>
        </p:nvSpPr>
        <p:spPr/>
        <p:txBody>
          <a:bodyPr/>
          <a:lstStyle/>
          <a:p>
            <a:fld id="{5EA2C0B6-8F6A-4AFC-A306-A02093E15B2E}" type="slidenum">
              <a:rPr lang="en-US" smtClean="0"/>
              <a:t>‹#›</a:t>
            </a:fld>
            <a:endParaRPr lang="en-US"/>
          </a:p>
        </p:txBody>
      </p:sp>
    </p:spTree>
    <p:extLst>
      <p:ext uri="{BB962C8B-B14F-4D97-AF65-F5344CB8AC3E}">
        <p14:creationId xmlns:p14="http://schemas.microsoft.com/office/powerpoint/2010/main" val="35274511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950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Tree>
    <p:extLst>
      <p:ext uri="{BB962C8B-B14F-4D97-AF65-F5344CB8AC3E}">
        <p14:creationId xmlns:p14="http://schemas.microsoft.com/office/powerpoint/2010/main" val="2455562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73094" y="279783"/>
            <a:ext cx="11718550" cy="589393"/>
          </a:xfrm>
        </p:spPr>
        <p:txBody>
          <a:bodyPr>
            <a:normAutofit/>
          </a:bodyPr>
          <a:lstStyle>
            <a:lvl1pPr>
              <a:defRPr sz="2900">
                <a:solidFill>
                  <a:srgbClr val="4C565A"/>
                </a:solidFill>
              </a:defRPr>
            </a:lvl1pPr>
          </a:lstStyle>
          <a:p>
            <a:r>
              <a:rPr lang="en-US"/>
              <a:t>Click to edit Master title style</a:t>
            </a:r>
          </a:p>
        </p:txBody>
      </p:sp>
      <p:sp>
        <p:nvSpPr>
          <p:cNvPr id="3" name="Content Placeholder 2"/>
          <p:cNvSpPr>
            <a:spLocks noGrp="1"/>
          </p:cNvSpPr>
          <p:nvPr>
            <p:ph idx="1"/>
          </p:nvPr>
        </p:nvSpPr>
        <p:spPr>
          <a:xfrm>
            <a:off x="373093" y="1088037"/>
            <a:ext cx="10508823" cy="5051601"/>
          </a:xfrm>
        </p:spPr>
        <p:txBody>
          <a:bodyPr>
            <a:normAutofit/>
          </a:bodyPr>
          <a:lstStyle>
            <a:lvl1pPr marL="138756" indent="-138756">
              <a:buClr>
                <a:schemeClr val="tx2"/>
              </a:buClr>
              <a:buSzPct val="100000"/>
              <a:buFont typeface="Arial"/>
              <a:buChar char="•"/>
              <a:defRPr sz="1700"/>
            </a:lvl1pPr>
            <a:lvl2pPr>
              <a:buClr>
                <a:schemeClr val="tx2"/>
              </a:buClr>
              <a:buSzPct val="100000"/>
              <a:buFont typeface="Arial"/>
              <a:buChar char="•"/>
              <a:defRPr sz="1700"/>
            </a:lvl2pPr>
            <a:lvl3pPr>
              <a:buClr>
                <a:schemeClr val="tx2"/>
              </a:buClr>
              <a:buSzPct val="100000"/>
              <a:buFont typeface="Arial"/>
              <a:buChar char="•"/>
              <a:defRPr sz="1700"/>
            </a:lvl3pPr>
            <a:lvl4pPr>
              <a:buClr>
                <a:schemeClr val="tx2"/>
              </a:buClr>
              <a:buSzPct val="100000"/>
              <a:buFont typeface="Arial"/>
              <a:buChar char="•"/>
              <a:defRPr sz="1700"/>
            </a:lvl4pPr>
            <a:lvl5pPr>
              <a:buClr>
                <a:schemeClr val="tx2"/>
              </a:buClr>
              <a:buSzPct val="100000"/>
              <a:buFont typeface="Arial"/>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12053585" y="6643963"/>
            <a:ext cx="486528" cy="321587"/>
          </a:xfrm>
          <a:prstGeom prst="rect">
            <a:avLst/>
          </a:prstGeom>
        </p:spPr>
        <p:txBody>
          <a:bodyPr vert="horz" lIns="0" tIns="55513" rIns="111026" bIns="55513" rtlCol="0" anchor="ctr"/>
          <a:lstStyle>
            <a:lvl1pPr algn="l">
              <a:defRPr sz="1299">
                <a:solidFill>
                  <a:schemeClr val="tx2"/>
                </a:solidFill>
                <a:latin typeface="Rockwell"/>
                <a:cs typeface="Rockwell"/>
              </a:defRPr>
            </a:lvl1pPr>
          </a:lstStyle>
          <a:p>
            <a:fld id="{BB7191CD-1840-CA44-8BBB-BB47B20ECAFB}" type="slidenum">
              <a:rPr lang="en-US" smtClean="0"/>
              <a:pPr/>
              <a:t>‹#›</a:t>
            </a:fld>
            <a:endParaRPr lang="en-US"/>
          </a:p>
        </p:txBody>
      </p:sp>
    </p:spTree>
    <p:extLst>
      <p:ext uri="{BB962C8B-B14F-4D97-AF65-F5344CB8AC3E}">
        <p14:creationId xmlns:p14="http://schemas.microsoft.com/office/powerpoint/2010/main" val="41311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7147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465138" y="1853743"/>
            <a:ext cx="11533187" cy="160031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Slide Number Placeholder 17"/>
          <p:cNvSpPr>
            <a:spLocks noGrp="1"/>
          </p:cNvSpPr>
          <p:nvPr>
            <p:ph type="sldNum" sz="quarter" idx="4"/>
          </p:nvPr>
        </p:nvSpPr>
        <p:spPr>
          <a:xfrm>
            <a:off x="7565522" y="6475050"/>
            <a:ext cx="4249129" cy="372394"/>
          </a:xfrm>
          <a:prstGeom prst="rect">
            <a:avLst/>
          </a:prstGeom>
        </p:spPr>
        <p:txBody>
          <a:bodyPr vert="horz" lIns="0" tIns="0" rIns="0" bIns="0" anchor="b"/>
          <a:lstStyle>
            <a:lvl1pPr algn="r" eaLnBrk="1" latinLnBrk="0" hangingPunct="1">
              <a:defRPr kumimoji="0" sz="1071" baseline="0">
                <a:solidFill>
                  <a:schemeClr val="bg1">
                    <a:lumMod val="65000"/>
                  </a:schemeClr>
                </a:solidFill>
              </a:defRPr>
            </a:lvl1pPr>
          </a:lstStyle>
          <a:p>
            <a:r>
              <a:rPr lang="en-US"/>
              <a:t>Microsoft Confidential   :   </a:t>
            </a:r>
            <a:fld id="{0405832C-0F68-4D14-9804-94F2566504FB}" type="datetimeFigureOut">
              <a:rPr lang="en-US" smtClean="0"/>
              <a:pPr/>
              <a:t>4/8/21</a:t>
            </a:fld>
            <a:r>
              <a:rPr lang="en-US"/>
              <a:t>   :   Page </a:t>
            </a:r>
            <a:fld id="{C81C86ED-EB99-4FAE-B946-1B48CA815965}" type="slidenum">
              <a:rPr lang="en-US" smtClean="0"/>
              <a:pPr/>
              <a:t>‹#›</a:t>
            </a:fld>
            <a:r>
              <a:rPr lang="en-US"/>
              <a:t> </a:t>
            </a:r>
          </a:p>
        </p:txBody>
      </p:sp>
    </p:spTree>
    <p:extLst>
      <p:ext uri="{BB962C8B-B14F-4D97-AF65-F5344CB8AC3E}">
        <p14:creationId xmlns:p14="http://schemas.microsoft.com/office/powerpoint/2010/main" val="7141451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4D-37C2-4EEA-B891-2123763FF0EB}"/>
              </a:ext>
            </a:extLst>
          </p:cNvPr>
          <p:cNvSpPr>
            <a:spLocks noGrp="1"/>
          </p:cNvSpPr>
          <p:nvPr>
            <p:ph type="title" hasCustomPrompt="1"/>
          </p:nvPr>
        </p:nvSpPr>
        <p:spPr>
          <a:xfrm>
            <a:off x="274639" y="278471"/>
            <a:ext cx="5562481" cy="917575"/>
          </a:xfrm>
        </p:spPr>
        <p:txBody>
          <a:bodyPr/>
          <a:lstStyle>
            <a:lvl1pPr>
              <a:defRPr sz="4284">
                <a:solidFill>
                  <a:srgbClr val="000000"/>
                </a:solidFill>
              </a:defRPr>
            </a:lvl1pPr>
          </a:lstStyle>
          <a:p>
            <a:r>
              <a:rPr lang="en-US"/>
              <a:t>Overview</a:t>
            </a:r>
          </a:p>
        </p:txBody>
      </p:sp>
      <p:sp>
        <p:nvSpPr>
          <p:cNvPr id="3" name="Footer Placeholder 2">
            <a:extLst>
              <a:ext uri="{FF2B5EF4-FFF2-40B4-BE49-F238E27FC236}">
                <a16:creationId xmlns:a16="http://schemas.microsoft.com/office/drawing/2014/main" id="{8DFF176A-6A91-47C5-AD06-E67ADDC6E350}"/>
              </a:ext>
            </a:extLst>
          </p:cNvPr>
          <p:cNvSpPr>
            <a:spLocks noGrp="1"/>
          </p:cNvSpPr>
          <p:nvPr>
            <p:ph type="ftr" sz="quarter" idx="10"/>
          </p:nvPr>
        </p:nvSpPr>
        <p:spPr/>
        <p:txBody>
          <a:bodyPr/>
          <a:lstStyle>
            <a:lvl1pPr>
              <a:defRPr>
                <a:solidFill>
                  <a:srgbClr val="000000"/>
                </a:solidFill>
              </a:defRPr>
            </a:lvl1pPr>
          </a:lstStyle>
          <a:p>
            <a:endParaRPr lang="en-US"/>
          </a:p>
        </p:txBody>
      </p:sp>
      <p:sp>
        <p:nvSpPr>
          <p:cNvPr id="4" name="Slide Number Placeholder 3">
            <a:extLst>
              <a:ext uri="{FF2B5EF4-FFF2-40B4-BE49-F238E27FC236}">
                <a16:creationId xmlns:a16="http://schemas.microsoft.com/office/drawing/2014/main" id="{C6C46763-CE76-4890-B381-AD4C3171DF21}"/>
              </a:ext>
            </a:extLst>
          </p:cNvPr>
          <p:cNvSpPr>
            <a:spLocks noGrp="1"/>
          </p:cNvSpPr>
          <p:nvPr>
            <p:ph type="sldNum" sz="quarter" idx="11"/>
          </p:nvPr>
        </p:nvSpPr>
        <p:spPr/>
        <p:txBody>
          <a:bodyPr/>
          <a:lstStyle>
            <a:lvl1pPr>
              <a:defRPr>
                <a:solidFill>
                  <a:srgbClr val="000000"/>
                </a:solidFill>
              </a:defRPr>
            </a:lvl1pPr>
          </a:lstStyle>
          <a:p>
            <a:fld id="{55CA21BC-178F-44CA-A717-D6CB446CF9C3}" type="slidenum">
              <a:rPr lang="en-US" smtClean="0"/>
              <a:pPr/>
              <a:t>‹#›</a:t>
            </a:fld>
            <a:endParaRPr lang="en-US"/>
          </a:p>
        </p:txBody>
      </p:sp>
      <p:sp>
        <p:nvSpPr>
          <p:cNvPr id="11" name="Picture Placeholder 10">
            <a:extLst>
              <a:ext uri="{FF2B5EF4-FFF2-40B4-BE49-F238E27FC236}">
                <a16:creationId xmlns:a16="http://schemas.microsoft.com/office/drawing/2014/main" id="{2522B958-25F5-4168-9536-2AA6B4275666}"/>
              </a:ext>
            </a:extLst>
          </p:cNvPr>
          <p:cNvSpPr>
            <a:spLocks noGrp="1"/>
          </p:cNvSpPr>
          <p:nvPr>
            <p:ph type="pic" sz="quarter" idx="12"/>
          </p:nvPr>
        </p:nvSpPr>
        <p:spPr>
          <a:xfrm>
            <a:off x="6569633" y="1293664"/>
            <a:ext cx="2687048" cy="553998"/>
          </a:xfrm>
        </p:spPr>
        <p:txBody>
          <a:bodyPr/>
          <a:lstStyle>
            <a:lvl1pPr>
              <a:defRPr>
                <a:solidFill>
                  <a:srgbClr val="000000"/>
                </a:solidFill>
              </a:defRPr>
            </a:lvl1pPr>
          </a:lstStyle>
          <a:p>
            <a:endParaRPr lang="en-US"/>
          </a:p>
        </p:txBody>
      </p:sp>
      <p:sp>
        <p:nvSpPr>
          <p:cNvPr id="12" name="Picture Placeholder 10">
            <a:extLst>
              <a:ext uri="{FF2B5EF4-FFF2-40B4-BE49-F238E27FC236}">
                <a16:creationId xmlns:a16="http://schemas.microsoft.com/office/drawing/2014/main" id="{F9201E51-84EE-44B8-B59F-FA51F1F9E310}"/>
              </a:ext>
            </a:extLst>
          </p:cNvPr>
          <p:cNvSpPr>
            <a:spLocks noGrp="1"/>
          </p:cNvSpPr>
          <p:nvPr>
            <p:ph type="pic" sz="quarter" idx="13"/>
          </p:nvPr>
        </p:nvSpPr>
        <p:spPr>
          <a:xfrm>
            <a:off x="9459274" y="1293664"/>
            <a:ext cx="2687048" cy="553998"/>
          </a:xfrm>
        </p:spPr>
        <p:txBody>
          <a:bodyPr/>
          <a:lstStyle>
            <a:lvl1pPr>
              <a:defRPr>
                <a:solidFill>
                  <a:srgbClr val="000000"/>
                </a:solidFill>
              </a:defRPr>
            </a:lvl1pPr>
          </a:lstStyle>
          <a:p>
            <a:endParaRPr lang="en-US"/>
          </a:p>
        </p:txBody>
      </p:sp>
      <p:sp>
        <p:nvSpPr>
          <p:cNvPr id="13" name="Picture Placeholder 10">
            <a:extLst>
              <a:ext uri="{FF2B5EF4-FFF2-40B4-BE49-F238E27FC236}">
                <a16:creationId xmlns:a16="http://schemas.microsoft.com/office/drawing/2014/main" id="{115CF2A8-A15A-45D6-BE72-25556C2796B3}"/>
              </a:ext>
            </a:extLst>
          </p:cNvPr>
          <p:cNvSpPr>
            <a:spLocks noGrp="1"/>
          </p:cNvSpPr>
          <p:nvPr>
            <p:ph type="pic" sz="quarter" idx="14"/>
          </p:nvPr>
        </p:nvSpPr>
        <p:spPr>
          <a:xfrm>
            <a:off x="7996035" y="4136598"/>
            <a:ext cx="2687048" cy="553998"/>
          </a:xfrm>
        </p:spPr>
        <p:txBody>
          <a:bodyPr/>
          <a:lstStyle>
            <a:lvl1pPr>
              <a:defRPr>
                <a:solidFill>
                  <a:srgbClr val="000000"/>
                </a:solidFill>
              </a:defRPr>
            </a:lvl1pPr>
          </a:lstStyle>
          <a:p>
            <a:endParaRPr lang="en-US"/>
          </a:p>
        </p:txBody>
      </p:sp>
      <p:sp>
        <p:nvSpPr>
          <p:cNvPr id="15" name="Text Placeholder 14">
            <a:extLst>
              <a:ext uri="{FF2B5EF4-FFF2-40B4-BE49-F238E27FC236}">
                <a16:creationId xmlns:a16="http://schemas.microsoft.com/office/drawing/2014/main" id="{609E587C-8CE3-42EE-BB8E-1CDEAD9E8C9F}"/>
              </a:ext>
            </a:extLst>
          </p:cNvPr>
          <p:cNvSpPr>
            <a:spLocks noGrp="1"/>
          </p:cNvSpPr>
          <p:nvPr>
            <p:ph type="body" sz="quarter" idx="15" hasCustomPrompt="1"/>
          </p:nvPr>
        </p:nvSpPr>
        <p:spPr>
          <a:xfrm>
            <a:off x="275287" y="1253397"/>
            <a:ext cx="5562408" cy="1992569"/>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632">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goals/objectives here</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1</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2</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3</a:t>
            </a:r>
          </a:p>
          <a:p>
            <a:pPr marL="0" marR="0" lvl="0" indent="0" algn="l" defTabSz="932597" rtl="0" eaLnBrk="1" fontAlgn="auto" latinLnBrk="0" hangingPunct="1">
              <a:lnSpc>
                <a:spcPct val="100000"/>
              </a:lnSpc>
              <a:spcBef>
                <a:spcPts val="0"/>
              </a:spcBef>
              <a:spcAft>
                <a:spcPts val="0"/>
              </a:spcAft>
              <a:buClrTx/>
              <a:buSzTx/>
              <a:buFont typeface="+mj-lt"/>
              <a:buNone/>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high level campaign details (</a:t>
            </a:r>
            <a:r>
              <a:rPr kumimoji="0" lang="en-US" sz="1428" b="1" i="0" u="sng" strike="noStrike" kern="1200" cap="none" spc="0" normalizeH="0" baseline="0" noProof="0">
                <a:ln>
                  <a:noFill/>
                </a:ln>
                <a:solidFill>
                  <a:srgbClr val="000000"/>
                </a:solidFill>
                <a:effectLst/>
                <a:uLnTx/>
                <a:uFillTx/>
                <a:latin typeface="+mn-lt"/>
                <a:ea typeface="+mn-ea"/>
                <a:cs typeface="+mn-cs"/>
              </a:rPr>
              <a:t>one</a:t>
            </a:r>
            <a:r>
              <a:rPr kumimoji="0" lang="en-US" sz="1428" b="0" i="0" u="none" strike="noStrike" kern="1200" cap="none" spc="0" normalizeH="0" baseline="0" noProof="0">
                <a:ln>
                  <a:noFill/>
                </a:ln>
                <a:solidFill>
                  <a:srgbClr val="000000"/>
                </a:solidFill>
                <a:effectLst/>
                <a:uLnTx/>
                <a:uFillTx/>
                <a:latin typeface="+mn-lt"/>
                <a:ea typeface="+mn-ea"/>
                <a:cs typeface="+mn-cs"/>
              </a:rPr>
              <a:t> sentence only)</a:t>
            </a:r>
          </a:p>
          <a:p>
            <a:pPr marL="0" marR="0" lvl="0" indent="0" algn="l" defTabSz="932597" rtl="0" eaLnBrk="1" fontAlgn="auto" latinLnBrk="0" hangingPunct="1">
              <a:lnSpc>
                <a:spcPct val="100000"/>
              </a:lnSpc>
              <a:spcBef>
                <a:spcPts val="1224"/>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Total advertising spend to date has been </a:t>
            </a:r>
            <a:r>
              <a:rPr kumimoji="0" lang="en-US" sz="1428" b="1" i="0" u="none" strike="noStrike" kern="1200" cap="none" spc="0" normalizeH="0" baseline="0" noProof="0">
                <a:ln>
                  <a:noFill/>
                </a:ln>
                <a:solidFill>
                  <a:srgbClr val="000000"/>
                </a:solidFill>
                <a:effectLst/>
                <a:uLnTx/>
                <a:uFillTx/>
                <a:latin typeface="+mn-lt"/>
                <a:ea typeface="+mn-ea"/>
                <a:cs typeface="+mn-cs"/>
              </a:rPr>
              <a:t>$XX</a:t>
            </a:r>
            <a:r>
              <a:rPr kumimoji="0" lang="en-US" sz="1428" b="0" i="0" u="none" strike="noStrike" kern="1200" cap="none" spc="0" normalizeH="0" baseline="0" noProof="0">
                <a:ln>
                  <a:noFill/>
                </a:ln>
                <a:solidFill>
                  <a:srgbClr val="000000"/>
                </a:solidFill>
                <a:effectLst/>
                <a:uLnTx/>
                <a:uFillTx/>
                <a:latin typeface="+mn-lt"/>
                <a:ea typeface="+mn-ea"/>
                <a:cs typeface="+mn-cs"/>
              </a:rPr>
              <a:t>.</a:t>
            </a:r>
          </a:p>
        </p:txBody>
      </p:sp>
      <p:sp>
        <p:nvSpPr>
          <p:cNvPr id="16" name="Title 1">
            <a:extLst>
              <a:ext uri="{FF2B5EF4-FFF2-40B4-BE49-F238E27FC236}">
                <a16:creationId xmlns:a16="http://schemas.microsoft.com/office/drawing/2014/main" id="{B5747D7E-58B0-4AB2-8117-EFE740C7DC4A}"/>
              </a:ext>
            </a:extLst>
          </p:cNvPr>
          <p:cNvSpPr txBox="1">
            <a:spLocks/>
          </p:cNvSpPr>
          <p:nvPr userDrawn="1"/>
        </p:nvSpPr>
        <p:spPr>
          <a:xfrm>
            <a:off x="6475440" y="291973"/>
            <a:ext cx="5562481"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US" sz="2448">
              <a:solidFill>
                <a:srgbClr val="000000"/>
              </a:solidFill>
            </a:endParaRPr>
          </a:p>
        </p:txBody>
      </p:sp>
      <p:sp>
        <p:nvSpPr>
          <p:cNvPr id="19" name="Text Placeholder 14">
            <a:extLst>
              <a:ext uri="{FF2B5EF4-FFF2-40B4-BE49-F238E27FC236}">
                <a16:creationId xmlns:a16="http://schemas.microsoft.com/office/drawing/2014/main" id="{AA70C549-FD1B-4E33-963E-8C96091BED40}"/>
              </a:ext>
            </a:extLst>
          </p:cNvPr>
          <p:cNvSpPr>
            <a:spLocks noGrp="1"/>
          </p:cNvSpPr>
          <p:nvPr>
            <p:ph type="body" sz="quarter" idx="16" hasCustomPrompt="1"/>
          </p:nvPr>
        </p:nvSpPr>
        <p:spPr>
          <a:xfrm>
            <a:off x="274639" y="3497263"/>
            <a:ext cx="5562408" cy="1779768"/>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836">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audience, platform and weekly results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Platform: </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Results – week of XX/XX</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KPIs</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9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Full Text w/out Wayfin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84" y="139891"/>
            <a:ext cx="9858497" cy="572464"/>
          </a:xfrm>
        </p:spPr>
        <p:txBody>
          <a:bodyPr wrap="square">
            <a:spAutoFit/>
          </a:bodyPr>
          <a:lstStyle>
            <a:lvl1pPr>
              <a:defRPr>
                <a:solidFill>
                  <a:schemeClr val="tx1"/>
                </a:solidFill>
              </a:defRPr>
            </a:lvl1pPr>
          </a:lstStyle>
          <a:p>
            <a:r>
              <a:rPr lang="en-US"/>
              <a:t>Click to edit slide title</a:t>
            </a:r>
          </a:p>
        </p:txBody>
      </p:sp>
      <p:sp>
        <p:nvSpPr>
          <p:cNvPr id="4" name="Text Placeholder 3"/>
          <p:cNvSpPr>
            <a:spLocks noGrp="1"/>
          </p:cNvSpPr>
          <p:nvPr>
            <p:ph type="body" sz="quarter" idx="10"/>
          </p:nvPr>
        </p:nvSpPr>
        <p:spPr>
          <a:xfrm>
            <a:off x="233184" y="1126896"/>
            <a:ext cx="11970107" cy="1600310"/>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76835" y="6506182"/>
            <a:ext cx="426456" cy="318286"/>
          </a:xfrm>
          <a:prstGeom prst="rect">
            <a:avLst/>
          </a:prstGeom>
        </p:spPr>
        <p:txBody>
          <a:bodyPr>
            <a:spAutoFit/>
          </a:bodyPr>
          <a:lstStyle>
            <a:lvl1pPr algn="ctr">
              <a:defRPr sz="1428" b="0">
                <a:solidFill>
                  <a:schemeClr val="bg1">
                    <a:lumMod val="50000"/>
                  </a:schemeClr>
                </a:solidFill>
                <a:latin typeface="Arial" charset="0"/>
                <a:ea typeface="Arial" charset="0"/>
                <a:cs typeface="Arial" charset="0"/>
              </a:defRPr>
            </a:lvl1pPr>
          </a:lstStyle>
          <a:p>
            <a:pPr defTabSz="932597">
              <a:defRPr/>
            </a:pPr>
            <a:fld id="{1588DF25-1F49-4640-A139-F00F39AF8186}" type="slidenum">
              <a:rPr lang="en-US" smtClean="0">
                <a:solidFill>
                  <a:prstClr val="white">
                    <a:lumMod val="50000"/>
                  </a:prstClr>
                </a:solidFill>
              </a:rPr>
              <a:pPr defTabSz="932597">
                <a:defRPr/>
              </a:pPr>
              <a:t>‹#›</a:t>
            </a:fld>
            <a:endParaRPr lang="en-US">
              <a:solidFill>
                <a:prstClr val="white">
                  <a:lumMod val="50000"/>
                </a:prstClr>
              </a:solidFill>
            </a:endParaRPr>
          </a:p>
        </p:txBody>
      </p:sp>
    </p:spTree>
    <p:extLst>
      <p:ext uri="{BB962C8B-B14F-4D97-AF65-F5344CB8AC3E}">
        <p14:creationId xmlns:p14="http://schemas.microsoft.com/office/powerpoint/2010/main" val="36930463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99173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a:srcRect/>
          <a:stretch/>
        </p:blipFill>
        <p:spPr bwMode="black">
          <a:xfrm>
            <a:off x="421110" y="471159"/>
            <a:ext cx="1813569" cy="667597"/>
          </a:xfrm>
          <a:prstGeom prst="rect">
            <a:avLst/>
          </a:prstGeom>
        </p:spPr>
      </p:pic>
      <p:sp>
        <p:nvSpPr>
          <p:cNvPr id="9" name="Title 1"/>
          <p:cNvSpPr>
            <a:spLocks noGrp="1"/>
          </p:cNvSpPr>
          <p:nvPr>
            <p:ph type="title" hasCustomPrompt="1"/>
          </p:nvPr>
        </p:nvSpPr>
        <p:spPr>
          <a:xfrm>
            <a:off x="595914" y="2474071"/>
            <a:ext cx="4663678" cy="1130053"/>
          </a:xfrm>
          <a:noFill/>
        </p:spPr>
        <p:txBody>
          <a:bodyPr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1848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360637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65578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0867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27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367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741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6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20.emf"/><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image" Target="../media/image1.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theme" Target="../theme/theme4.xml"/><Relationship Id="rId8"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image" Target="../media/image29.emf"/><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image" Target="../media/image33.png"/><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theme" Target="../theme/theme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image" Target="../media/image1.png"/><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theme" Target="../theme/theme7.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image" Target="../media/image20.emf"/><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theme" Target="../theme/theme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8" Type="http://schemas.openxmlformats.org/officeDocument/2006/relationships/slideLayout" Target="../slideLayouts/slideLayout165.xml"/><Relationship Id="rId3"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 id="2147484796" r:id="rId23"/>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55259124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 id="2147484659" r:id="rId24"/>
    <p:sldLayoutId id="2147484660" r:id="rId25"/>
    <p:sldLayoutId id="2147484661" r:id="rId26"/>
    <p:sldLayoutId id="2147484662" r:id="rId27"/>
    <p:sldLayoutId id="2147484663" r:id="rId28"/>
    <p:sldLayoutId id="2147484664" r:id="rId29"/>
    <p:sldLayoutId id="2147484665" r:id="rId30"/>
    <p:sldLayoutId id="2147484666" r:id="rId31"/>
    <p:sldLayoutId id="2147484667" r:id="rId32"/>
    <p:sldLayoutId id="2147484668" r:id="rId33"/>
    <p:sldLayoutId id="2147484669" r:id="rId34"/>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137890"/>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079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68366"/>
            <a:ext cx="11887198" cy="135292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998483495"/>
      </p:ext>
    </p:extLst>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 id="2147484736" r:id="rId12"/>
    <p:sldLayoutId id="2147484737" r:id="rId13"/>
    <p:sldLayoutId id="2147484738" r:id="rId14"/>
    <p:sldLayoutId id="2147484739" r:id="rId15"/>
    <p:sldLayoutId id="2147484740" r:id="rId16"/>
    <p:sldLayoutId id="2147484741" r:id="rId17"/>
    <p:sldLayoutId id="2147484742" r:id="rId18"/>
  </p:sldLayoutIdLst>
  <p:transition>
    <p:fade/>
  </p:transition>
  <p:txStyles>
    <p:titleStyle>
      <a:lvl1pPr algn="l" defTabSz="932384" rtl="0" eaLnBrk="1" latinLnBrk="0" hangingPunct="1">
        <a:lnSpc>
          <a:spcPct val="90000"/>
        </a:lnSpc>
        <a:spcBef>
          <a:spcPct val="0"/>
        </a:spcBef>
        <a:buNone/>
        <a:defRPr lang="en-US" sz="3672"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1pPr>
      <a:lvl2pPr marL="342768"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2pPr>
      <a:lvl3pPr marL="571281"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3pPr>
      <a:lvl4pPr marL="799792"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4pPr>
      <a:lvl5pPr marL="1028305" marR="0" indent="0" algn="l" defTabSz="932384" rtl="0" eaLnBrk="1" fontAlgn="auto" latinLnBrk="0" hangingPunct="1">
        <a:lnSpc>
          <a:spcPct val="90000"/>
        </a:lnSpc>
        <a:spcBef>
          <a:spcPct val="20000"/>
        </a:spcBef>
        <a:spcAft>
          <a:spcPts val="0"/>
        </a:spcAft>
        <a:buClrTx/>
        <a:buSzPct val="90000"/>
        <a:buFont typeface="Arial" pitchFamily="34" charset="0"/>
        <a:buNone/>
        <a:tabLst/>
        <a:defRPr sz="1428" b="0" i="0" kern="1200" spc="0" baseline="0">
          <a:solidFill>
            <a:srgbClr val="000000"/>
          </a:solidFill>
          <a:latin typeface="Segoe UI" panose="020B0502040204020203" pitchFamily="34" charset="0"/>
          <a:ea typeface="+mn-ea"/>
          <a:cs typeface="Segoe UI" panose="020B05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349480386"/>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4155733"/>
      </p:ext>
    </p:extLst>
  </p:cSld>
  <p:clrMap bg1="lt1" tx1="dk1" bg2="lt2" tx2="dk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 id="2147484809" r:id="rId12"/>
    <p:sldLayoutId id="2147484810" r:id="rId13"/>
    <p:sldLayoutId id="2147484811" r:id="rId14"/>
    <p:sldLayoutId id="2147484812" r:id="rId15"/>
    <p:sldLayoutId id="2147484813" r:id="rId16"/>
    <p:sldLayoutId id="2147484814" r:id="rId17"/>
    <p:sldLayoutId id="2147484815" r:id="rId18"/>
    <p:sldLayoutId id="2147484816" r:id="rId19"/>
    <p:sldLayoutId id="2147484817" r:id="rId20"/>
    <p:sldLayoutId id="2147484818" r:id="rId21"/>
    <p:sldLayoutId id="2147484819" r:id="rId22"/>
    <p:sldLayoutId id="2147484820" r:id="rId23"/>
    <p:sldLayoutId id="2147484821" r:id="rId24"/>
    <p:sldLayoutId id="2147484822" r:id="rId25"/>
    <p:sldLayoutId id="2147484823" r:id="rId26"/>
    <p:sldLayoutId id="2147484824" r:id="rId27"/>
    <p:sldLayoutId id="2147484825" r:id="rId28"/>
    <p:sldLayoutId id="2147484826" r:id="rId29"/>
    <p:sldLayoutId id="2147484827" r:id="rId30"/>
    <p:sldLayoutId id="2147484828" r:id="rId31"/>
    <p:sldLayoutId id="2147484829" r:id="rId32"/>
    <p:sldLayoutId id="2147484830" r:id="rId33"/>
    <p:sldLayoutId id="2147484831" r:id="rId34"/>
    <p:sldLayoutId id="2147484832" r:id="rId35"/>
    <p:sldLayoutId id="2147484834" r:id="rId3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4.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64.xml"/><Relationship Id="rId5" Type="http://schemas.openxmlformats.org/officeDocument/2006/relationships/image" Target="../media/image59.png"/><Relationship Id="rId4" Type="http://schemas.openxmlformats.org/officeDocument/2006/relationships/image" Target="../media/image58.sv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64.xml"/><Relationship Id="rId4" Type="http://schemas.openxmlformats.org/officeDocument/2006/relationships/image" Target="../media/image6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3.xml"/></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7.png"/><Relationship Id="rId7" Type="http://schemas.openxmlformats.org/officeDocument/2006/relationships/image" Target="../media/image64.svg"/><Relationship Id="rId12"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6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jpeg"/><Relationship Id="rId4" Type="http://schemas.openxmlformats.org/officeDocument/2006/relationships/image" Target="../media/image58.svg"/><Relationship Id="rId9" Type="http://schemas.openxmlformats.org/officeDocument/2006/relationships/image" Target="../media/image66.jpe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58.svg"/><Relationship Id="rId26" Type="http://schemas.openxmlformats.org/officeDocument/2006/relationships/image" Target="../media/image91.png"/><Relationship Id="rId3" Type="http://schemas.openxmlformats.org/officeDocument/2006/relationships/image" Target="../media/image70.tiff"/><Relationship Id="rId21" Type="http://schemas.openxmlformats.org/officeDocument/2006/relationships/image" Target="../media/image86.png"/><Relationship Id="rId7" Type="http://schemas.openxmlformats.org/officeDocument/2006/relationships/image" Target="../media/image74.png"/><Relationship Id="rId12" Type="http://schemas.openxmlformats.org/officeDocument/2006/relationships/image" Target="../media/image79.jpeg"/><Relationship Id="rId17" Type="http://schemas.openxmlformats.org/officeDocument/2006/relationships/image" Target="../media/image57.png"/><Relationship Id="rId25" Type="http://schemas.openxmlformats.org/officeDocument/2006/relationships/image" Target="../media/image90.jpeg"/><Relationship Id="rId2" Type="http://schemas.openxmlformats.org/officeDocument/2006/relationships/notesSlide" Target="../notesSlides/notesSlide12.xml"/><Relationship Id="rId16" Type="http://schemas.openxmlformats.org/officeDocument/2006/relationships/image" Target="../media/image83.png"/><Relationship Id="rId20" Type="http://schemas.openxmlformats.org/officeDocument/2006/relationships/image" Target="../media/image85.jpeg"/><Relationship Id="rId1" Type="http://schemas.openxmlformats.org/officeDocument/2006/relationships/slideLayout" Target="../slideLayouts/slideLayout183.xml"/><Relationship Id="rId6" Type="http://schemas.openxmlformats.org/officeDocument/2006/relationships/image" Target="../media/image73.tiff"/><Relationship Id="rId11" Type="http://schemas.openxmlformats.org/officeDocument/2006/relationships/image" Target="../media/image78.svg"/><Relationship Id="rId24" Type="http://schemas.openxmlformats.org/officeDocument/2006/relationships/image" Target="../media/image89.svg"/><Relationship Id="rId5" Type="http://schemas.openxmlformats.org/officeDocument/2006/relationships/image" Target="../media/image72.jpeg"/><Relationship Id="rId15" Type="http://schemas.openxmlformats.org/officeDocument/2006/relationships/image" Target="../media/image82.jpeg"/><Relationship Id="rId23" Type="http://schemas.openxmlformats.org/officeDocument/2006/relationships/image" Target="../media/image88.png"/><Relationship Id="rId10" Type="http://schemas.openxmlformats.org/officeDocument/2006/relationships/image" Target="../media/image77.png"/><Relationship Id="rId19" Type="http://schemas.openxmlformats.org/officeDocument/2006/relationships/image" Target="../media/image84.jpeg"/><Relationship Id="rId4" Type="http://schemas.openxmlformats.org/officeDocument/2006/relationships/image" Target="../media/image71.tiff"/><Relationship Id="rId9" Type="http://schemas.openxmlformats.org/officeDocument/2006/relationships/image" Target="../media/image76.svg"/><Relationship Id="rId14" Type="http://schemas.openxmlformats.org/officeDocument/2006/relationships/image" Target="../media/image81.jpeg"/><Relationship Id="rId22" Type="http://schemas.openxmlformats.org/officeDocument/2006/relationships/image" Target="../media/image87.svg"/></Relationships>
</file>

<file path=ppt/slides/_rels/slide16.xml.rels><?xml version="1.0" encoding="UTF-8" standalone="yes"?>
<Relationships xmlns="http://schemas.openxmlformats.org/package/2006/relationships"><Relationship Id="rId26" Type="http://schemas.openxmlformats.org/officeDocument/2006/relationships/hyperlink" Target="https://docs.dapr.io/operations/components/setup-state-store/supported-state-stores/setup-azure-cosmosdb/" TargetMode="External"/><Relationship Id="rId21" Type="http://schemas.openxmlformats.org/officeDocument/2006/relationships/hyperlink" Target="https://docs.dapr.io/operations/components/setup-state-store/supported-state-stores/setup-mongodb/" TargetMode="External"/><Relationship Id="rId34" Type="http://schemas.openxmlformats.org/officeDocument/2006/relationships/hyperlink" Target="https://docs.dapr.io/operations/components/setup-secret-store/supported-secret-stores/gcp-secret-manager/" TargetMode="External"/><Relationship Id="rId42" Type="http://schemas.openxmlformats.org/officeDocument/2006/relationships/hyperlink" Target="https://docs.dapr.io/operations/components/setup-bindings/supported-bindings/influxdb/" TargetMode="External"/><Relationship Id="rId47" Type="http://schemas.openxmlformats.org/officeDocument/2006/relationships/hyperlink" Target="https://docs.dapr.io/operations/components/setup-bindings/supported-bindings/rabbitmq/" TargetMode="External"/><Relationship Id="rId50" Type="http://schemas.openxmlformats.org/officeDocument/2006/relationships/hyperlink" Target="https://docs.dapr.io/operations/components/setup-bindings/supported-bindings/twitter/" TargetMode="External"/><Relationship Id="rId55" Type="http://schemas.openxmlformats.org/officeDocument/2006/relationships/hyperlink" Target="https://docs.dapr.io/operations/components/setup-bindings/supported-bindings/sqs/" TargetMode="External"/><Relationship Id="rId63" Type="http://schemas.openxmlformats.org/officeDocument/2006/relationships/hyperlink" Target="https://docs.dapr.io/operations/components/setup-bindings/supported-bindings/signalr/" TargetMode="External"/><Relationship Id="rId7" Type="http://schemas.openxmlformats.org/officeDocument/2006/relationships/hyperlink" Target="https://docs.dapr.io/operations/components/setup-pubsub/supported-pubsub/setup-azure-servicebus/" TargetMode="External"/><Relationship Id="rId2" Type="http://schemas.openxmlformats.org/officeDocument/2006/relationships/notesSlide" Target="../notesSlides/notesSlide13.xml"/><Relationship Id="rId16" Type="http://schemas.openxmlformats.org/officeDocument/2006/relationships/hyperlink" Target="https://docs.dapr.io/operations/components/setup-state-store/supported-state-stores/setup-cloudstate/" TargetMode="External"/><Relationship Id="rId29" Type="http://schemas.openxmlformats.org/officeDocument/2006/relationships/hyperlink" Target="https://docs.dapr.io/operations/components/setup-state-store/supported-state-stores/setup-azure-blobstorage/" TargetMode="External"/><Relationship Id="rId11" Type="http://schemas.openxmlformats.org/officeDocument/2006/relationships/hyperlink" Target="https://docs.dapr.io/operations/components/setup-pubsub/supported-pubsub/setup-nats-streaming/" TargetMode="External"/><Relationship Id="rId24" Type="http://schemas.openxmlformats.org/officeDocument/2006/relationships/hyperlink" Target="https://docs.dapr.io/operations/components/setup-state-store/supported-state-stores/setup-redis/" TargetMode="External"/><Relationship Id="rId32" Type="http://schemas.openxmlformats.org/officeDocument/2006/relationships/hyperlink" Target="https://docs.dapr.io/operations/components/setup-secret-store/supported-secret-stores/azure-keyvault-managed-identity/" TargetMode="External"/><Relationship Id="rId37" Type="http://schemas.openxmlformats.org/officeDocument/2006/relationships/hyperlink" Target="https://docs.dapr.io/operations/components/setup-secret-store/supported-secret-stores/envvar-secret-store/" TargetMode="External"/><Relationship Id="rId40" Type="http://schemas.openxmlformats.org/officeDocument/2006/relationships/hyperlink" Target="https://docs.dapr.io/operations/components/setup-bindings/supported-bindings/cron/" TargetMode="External"/><Relationship Id="rId45" Type="http://schemas.openxmlformats.org/officeDocument/2006/relationships/hyperlink" Target="https://docs.dapr.io/operations/components/setup-bindings/supported-bindings/mqtt/" TargetMode="External"/><Relationship Id="rId53" Type="http://schemas.openxmlformats.org/officeDocument/2006/relationships/hyperlink" Target="https://docs.dapr.io/operations/components/setup-bindings/supported-bindings/s3/" TargetMode="External"/><Relationship Id="rId58" Type="http://schemas.openxmlformats.org/officeDocument/2006/relationships/hyperlink" Target="https://docs.dapr.io/operations/components/setup-bindings/supported-bindings/gcpbucket/" TargetMode="External"/><Relationship Id="rId66" Type="http://schemas.openxmlformats.org/officeDocument/2006/relationships/hyperlink" Target="https://github.com/dapr/components-contrib/tree/master/middleware/http" TargetMode="External"/><Relationship Id="rId5" Type="http://schemas.openxmlformats.org/officeDocument/2006/relationships/hyperlink" Target="https://docs.dapr.io/operations/components/setup-pubsub/supported-pubsub/setup-aws-snssqs/" TargetMode="External"/><Relationship Id="rId61" Type="http://schemas.openxmlformats.org/officeDocument/2006/relationships/hyperlink" Target="https://docs.dapr.io/operations/components/setup-bindings/supported-bindings/cosmosdb/" TargetMode="External"/><Relationship Id="rId19" Type="http://schemas.openxmlformats.org/officeDocument/2006/relationships/hyperlink" Target="https://docs.dapr.io/operations/components/setup-state-store/supported-state-stores/setup-hazelcast/" TargetMode="External"/><Relationship Id="rId14" Type="http://schemas.openxmlformats.org/officeDocument/2006/relationships/hyperlink" Target="https://docs.dapr.io/operations/components/setup-state-store/supported-state-stores/setup-aerospike/" TargetMode="External"/><Relationship Id="rId22" Type="http://schemas.openxmlformats.org/officeDocument/2006/relationships/hyperlink" Target="https://docs.dapr.io/operations/components/setup-state-store/supported-state-stores/setup-postgresql/" TargetMode="External"/><Relationship Id="rId27" Type="http://schemas.openxmlformats.org/officeDocument/2006/relationships/hyperlink" Target="https://docs.dapr.io/operations/components/setup-state-store/supported-state-stores/setup-sqlserver/" TargetMode="External"/><Relationship Id="rId30" Type="http://schemas.openxmlformats.org/officeDocument/2006/relationships/hyperlink" Target="https://docs.dapr.io/operations/components/setup-state-store/supported-state-stores/setup-firestore/" TargetMode="External"/><Relationship Id="rId35" Type="http://schemas.openxmlformats.org/officeDocument/2006/relationships/hyperlink" Target="https://docs.dapr.io/operations/components/setup-secret-store/supported-secret-stores/hashicorp-vault/" TargetMode="External"/><Relationship Id="rId43" Type="http://schemas.openxmlformats.org/officeDocument/2006/relationships/hyperlink" Target="https://docs.dapr.io/operations/components/setup-bindings/supported-bindings/kafka/" TargetMode="External"/><Relationship Id="rId48" Type="http://schemas.openxmlformats.org/officeDocument/2006/relationships/hyperlink" Target="https://docs.dapr.io/operations/components/setup-bindings/supported-bindings/redis/" TargetMode="External"/><Relationship Id="rId56" Type="http://schemas.openxmlformats.org/officeDocument/2006/relationships/hyperlink" Target="https://docs.dapr.io/operations/components/setup-bindings/supported-bindings/kinesis/" TargetMode="External"/><Relationship Id="rId64" Type="http://schemas.openxmlformats.org/officeDocument/2006/relationships/hyperlink" Target="https://docs.dapr.io/operations/components/setup-bindings/supported-bindings/storagequeues/" TargetMode="External"/><Relationship Id="rId8" Type="http://schemas.openxmlformats.org/officeDocument/2006/relationships/hyperlink" Target="https://docs.dapr.io/operations/components/setup-pubsub/supported-pubsub/setup-gcp/" TargetMode="External"/><Relationship Id="rId51" Type="http://schemas.openxmlformats.org/officeDocument/2006/relationships/hyperlink" Target="https://docs.dapr.io/operations/components/setup-bindings/supported-bindings/sendgrid/" TargetMode="External"/><Relationship Id="rId3" Type="http://schemas.openxmlformats.org/officeDocument/2006/relationships/hyperlink" Target="https://docs.dapr.io/operations/components/setup-pubsub/supported-pubsub/setup-redis-pubsub/" TargetMode="External"/><Relationship Id="rId12" Type="http://schemas.openxmlformats.org/officeDocument/2006/relationships/hyperlink" Target="https://docs.dapr.io/operations/components/setup-pubsub/supported-pubsub/setup-pulsar/" TargetMode="External"/><Relationship Id="rId17" Type="http://schemas.openxmlformats.org/officeDocument/2006/relationships/hyperlink" Target="https://docs.dapr.io/operations/components/setup-state-store/supported-state-stores/setup-couchbase/" TargetMode="External"/><Relationship Id="rId25" Type="http://schemas.openxmlformats.org/officeDocument/2006/relationships/hyperlink" Target="https://docs.dapr.io/operations/components/setup-state-store/supported-state-stores/setup-zookeeper/" TargetMode="External"/><Relationship Id="rId33" Type="http://schemas.openxmlformats.org/officeDocument/2006/relationships/hyperlink" Target="https://docs.dapr.io/operations/components/setup-secret-store/supported-secret-stores/aws-secret-manager/" TargetMode="External"/><Relationship Id="rId38" Type="http://schemas.openxmlformats.org/officeDocument/2006/relationships/hyperlink" Target="https://docs.dapr.io/operations/components/setup-secret-store/supported-secret-stores/file-secret-store/" TargetMode="External"/><Relationship Id="rId46" Type="http://schemas.openxmlformats.org/officeDocument/2006/relationships/hyperlink" Target="https://docs.dapr.io/operations/components/setup-bindings/supported-bindings/postgres/" TargetMode="External"/><Relationship Id="rId59" Type="http://schemas.openxmlformats.org/officeDocument/2006/relationships/hyperlink" Target="https://docs.dapr.io/operations/components/setup-bindings/supported-bindings/blobstorage/" TargetMode="External"/><Relationship Id="rId67" Type="http://schemas.openxmlformats.org/officeDocument/2006/relationships/hyperlink" Target="https://github.com/dapr/components-contrib/tree/master/nameresolution" TargetMode="External"/><Relationship Id="rId20" Type="http://schemas.openxmlformats.org/officeDocument/2006/relationships/hyperlink" Target="https://docs.dapr.io/operations/components/setup-state-store/supported-state-stores/setup-memcached/" TargetMode="External"/><Relationship Id="rId41" Type="http://schemas.openxmlformats.org/officeDocument/2006/relationships/hyperlink" Target="https://docs.dapr.io/operations/components/setup-bindings/supported-bindings/http/" TargetMode="External"/><Relationship Id="rId54" Type="http://schemas.openxmlformats.org/officeDocument/2006/relationships/hyperlink" Target="https://docs.dapr.io/operations/components/setup-bindings/supported-bindings/sns/" TargetMode="External"/><Relationship Id="rId62" Type="http://schemas.openxmlformats.org/officeDocument/2006/relationships/hyperlink" Target="https://docs.dapr.io/operations/components/setup-bindings/supported-bindings/servicebusqueues/" TargetMode="External"/><Relationship Id="rId1" Type="http://schemas.openxmlformats.org/officeDocument/2006/relationships/slideLayout" Target="../slideLayouts/slideLayout163.xml"/><Relationship Id="rId6" Type="http://schemas.openxmlformats.org/officeDocument/2006/relationships/hyperlink" Target="https://docs.dapr.io/operations/components/setup-pubsub/supported-pubsub/setup-azure-eventhubs/" TargetMode="External"/><Relationship Id="rId15" Type="http://schemas.openxmlformats.org/officeDocument/2006/relationships/hyperlink" Target="https://docs.dapr.io/operations/components/setup-state-store/supported-state-stores/setup-cassandra/" TargetMode="External"/><Relationship Id="rId23" Type="http://schemas.openxmlformats.org/officeDocument/2006/relationships/hyperlink" Target="https://docs.dapr.io/operations/components/setup-state-store/supported-state-stores/setup-rethinkdb/" TargetMode="External"/><Relationship Id="rId28" Type="http://schemas.openxmlformats.org/officeDocument/2006/relationships/hyperlink" Target="https://docs.dapr.io/operations/components/setup-state-store/supported-state-stores/setup-azure-tablestorage/" TargetMode="External"/><Relationship Id="rId36" Type="http://schemas.openxmlformats.org/officeDocument/2006/relationships/hyperlink" Target="https://docs.dapr.io/operations/components/setup-secret-store/supported-secret-stores/kubernetes-secret-store/" TargetMode="External"/><Relationship Id="rId49" Type="http://schemas.openxmlformats.org/officeDocument/2006/relationships/hyperlink" Target="https://docs.dapr.io/operations/components/setup-bindings/supported-bindings/twilio/" TargetMode="External"/><Relationship Id="rId57" Type="http://schemas.openxmlformats.org/officeDocument/2006/relationships/hyperlink" Target="https://docs.dapr.io/operations/components/setup-bindings/supported-bindings/gcppubsub/" TargetMode="External"/><Relationship Id="rId10" Type="http://schemas.openxmlformats.org/officeDocument/2006/relationships/hyperlink" Target="https://docs.dapr.io/operations/components/setup-pubsub/supported-pubsub/setup-mqtt/" TargetMode="External"/><Relationship Id="rId31" Type="http://schemas.openxmlformats.org/officeDocument/2006/relationships/hyperlink" Target="https://docs.dapr.io/operations/components/setup-secret-store/supported-secret-stores/azure-keyvault/" TargetMode="External"/><Relationship Id="rId44" Type="http://schemas.openxmlformats.org/officeDocument/2006/relationships/hyperlink" Target="https://docs.dapr.io/operations/components/setup-bindings/supported-bindings/kubernetes-binding/" TargetMode="External"/><Relationship Id="rId52" Type="http://schemas.openxmlformats.org/officeDocument/2006/relationships/hyperlink" Target="https://docs.dapr.io/operations/components/setup-bindings/supported-bindings/dynamodb/" TargetMode="External"/><Relationship Id="rId60" Type="http://schemas.openxmlformats.org/officeDocument/2006/relationships/hyperlink" Target="https://docs.dapr.io/operations/components/setup-bindings/supported-bindings/eventhubs/" TargetMode="External"/><Relationship Id="rId65" Type="http://schemas.openxmlformats.org/officeDocument/2006/relationships/hyperlink" Target="https://docs.dapr.io/operations/components/setup-bindings/supported-bindings/eventgrid/" TargetMode="External"/><Relationship Id="rId4" Type="http://schemas.openxmlformats.org/officeDocument/2006/relationships/hyperlink" Target="https://docs.dapr.io/operations/components/setup-pubsub/supported-pubsub/setup-apache-kafka/" TargetMode="External"/><Relationship Id="rId9" Type="http://schemas.openxmlformats.org/officeDocument/2006/relationships/hyperlink" Target="https://docs.dapr.io/operations/components/setup-pubsub/supported-pubsub/setup-hazelcast/" TargetMode="External"/><Relationship Id="rId13" Type="http://schemas.openxmlformats.org/officeDocument/2006/relationships/hyperlink" Target="https://docs.dapr.io/operations/components/setup-pubsub/supported-pubsub/setup-rabbitmq/" TargetMode="External"/><Relationship Id="rId18" Type="http://schemas.openxmlformats.org/officeDocument/2006/relationships/hyperlink" Target="https://docs.dapr.io/operations/components/setup-state-store/supported-state-stores/setup-consul/" TargetMode="External"/><Relationship Id="rId39" Type="http://schemas.openxmlformats.org/officeDocument/2006/relationships/hyperlink" Target="https://docs.dapr.io/operations/components/setup-bindings/supported-bindings/apn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3.xml"/></Relationships>
</file>

<file path=ppt/slides/_rels/slide1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57.png"/><Relationship Id="rId7"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183.xml"/><Relationship Id="rId6" Type="http://schemas.openxmlformats.org/officeDocument/2006/relationships/image" Target="../media/image74.png"/><Relationship Id="rId5" Type="http://schemas.openxmlformats.org/officeDocument/2006/relationships/image" Target="../media/image80.png"/><Relationship Id="rId4" Type="http://schemas.openxmlformats.org/officeDocument/2006/relationships/image" Target="../media/image58.svg"/><Relationship Id="rId9" Type="http://schemas.openxmlformats.org/officeDocument/2006/relationships/hyperlink" Target="http://localhost:8004/dapr/subscrib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4.png"/><Relationship Id="rId7" Type="http://schemas.openxmlformats.org/officeDocument/2006/relationships/image" Target="../media/image97.jpeg"/><Relationship Id="rId2" Type="http://schemas.openxmlformats.org/officeDocument/2006/relationships/notesSlide" Target="../notesSlides/notesSlide16.xml"/><Relationship Id="rId1" Type="http://schemas.openxmlformats.org/officeDocument/2006/relationships/slideLayout" Target="../slideLayouts/slideLayout164.xml"/><Relationship Id="rId6" Type="http://schemas.openxmlformats.org/officeDocument/2006/relationships/image" Target="../media/image96.jpeg"/><Relationship Id="rId11" Type="http://schemas.openxmlformats.org/officeDocument/2006/relationships/image" Target="../media/image58.svg"/><Relationship Id="rId5" Type="http://schemas.openxmlformats.org/officeDocument/2006/relationships/image" Target="../media/image83.png"/><Relationship Id="rId10" Type="http://schemas.openxmlformats.org/officeDocument/2006/relationships/image" Target="../media/image57.png"/><Relationship Id="rId4" Type="http://schemas.openxmlformats.org/officeDocument/2006/relationships/image" Target="../media/image95.svg"/><Relationship Id="rId9" Type="http://schemas.openxmlformats.org/officeDocument/2006/relationships/image" Target="../media/image99.jpeg"/></Relationships>
</file>

<file path=ppt/slides/_rels/slide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3.png"/><Relationship Id="rId18" Type="http://schemas.openxmlformats.org/officeDocument/2006/relationships/image" Target="../media/image82.jpeg"/><Relationship Id="rId26" Type="http://schemas.openxmlformats.org/officeDocument/2006/relationships/image" Target="../media/image84.jpeg"/><Relationship Id="rId3" Type="http://schemas.openxmlformats.org/officeDocument/2006/relationships/image" Target="../media/image100.tiff"/><Relationship Id="rId21" Type="http://schemas.openxmlformats.org/officeDocument/2006/relationships/image" Target="../media/image88.png"/><Relationship Id="rId7" Type="http://schemas.openxmlformats.org/officeDocument/2006/relationships/image" Target="../media/image73.tiff"/><Relationship Id="rId12" Type="http://schemas.openxmlformats.org/officeDocument/2006/relationships/image" Target="../media/image78.svg"/><Relationship Id="rId17" Type="http://schemas.openxmlformats.org/officeDocument/2006/relationships/image" Target="../media/image81.jpeg"/><Relationship Id="rId25" Type="http://schemas.openxmlformats.org/officeDocument/2006/relationships/image" Target="../media/image104.emf"/><Relationship Id="rId2" Type="http://schemas.openxmlformats.org/officeDocument/2006/relationships/notesSlide" Target="../notesSlides/notesSlide17.xml"/><Relationship Id="rId16" Type="http://schemas.openxmlformats.org/officeDocument/2006/relationships/image" Target="../media/image80.png"/><Relationship Id="rId20" Type="http://schemas.openxmlformats.org/officeDocument/2006/relationships/image" Target="../media/image87.svg"/><Relationship Id="rId29" Type="http://schemas.openxmlformats.org/officeDocument/2006/relationships/image" Target="../media/image107.png"/><Relationship Id="rId1" Type="http://schemas.openxmlformats.org/officeDocument/2006/relationships/slideLayout" Target="../slideLayouts/slideLayout183.xml"/><Relationship Id="rId6" Type="http://schemas.openxmlformats.org/officeDocument/2006/relationships/image" Target="../media/image72.jpeg"/><Relationship Id="rId11" Type="http://schemas.openxmlformats.org/officeDocument/2006/relationships/image" Target="../media/image102.png"/><Relationship Id="rId24" Type="http://schemas.openxmlformats.org/officeDocument/2006/relationships/image" Target="../media/image91.png"/><Relationship Id="rId5" Type="http://schemas.openxmlformats.org/officeDocument/2006/relationships/image" Target="../media/image71.tiff"/><Relationship Id="rId15" Type="http://schemas.openxmlformats.org/officeDocument/2006/relationships/image" Target="../media/image79.jpeg"/><Relationship Id="rId23" Type="http://schemas.openxmlformats.org/officeDocument/2006/relationships/image" Target="../media/image90.jpeg"/><Relationship Id="rId28" Type="http://schemas.openxmlformats.org/officeDocument/2006/relationships/image" Target="../media/image106.png"/><Relationship Id="rId10" Type="http://schemas.openxmlformats.org/officeDocument/2006/relationships/image" Target="../media/image76.svg"/><Relationship Id="rId19" Type="http://schemas.openxmlformats.org/officeDocument/2006/relationships/image" Target="../media/image86.png"/><Relationship Id="rId4" Type="http://schemas.openxmlformats.org/officeDocument/2006/relationships/image" Target="../media/image70.tiff"/><Relationship Id="rId9" Type="http://schemas.openxmlformats.org/officeDocument/2006/relationships/image" Target="../media/image101.png"/><Relationship Id="rId14" Type="http://schemas.openxmlformats.org/officeDocument/2006/relationships/image" Target="../media/image58.svg"/><Relationship Id="rId22" Type="http://schemas.openxmlformats.org/officeDocument/2006/relationships/image" Target="../media/image89.svg"/><Relationship Id="rId27" Type="http://schemas.openxmlformats.org/officeDocument/2006/relationships/image" Target="../media/image105.jpeg"/></Relationships>
</file>

<file path=ppt/slides/_rels/slide2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06.png"/><Relationship Id="rId18" Type="http://schemas.openxmlformats.org/officeDocument/2006/relationships/image" Target="../media/image107.png"/><Relationship Id="rId3" Type="http://schemas.openxmlformats.org/officeDocument/2006/relationships/image" Target="../media/image100.tiff"/><Relationship Id="rId7" Type="http://schemas.openxmlformats.org/officeDocument/2006/relationships/image" Target="../media/image110.jpeg"/><Relationship Id="rId12" Type="http://schemas.openxmlformats.org/officeDocument/2006/relationships/image" Target="../media/image70.tiff"/><Relationship Id="rId17" Type="http://schemas.openxmlformats.org/officeDocument/2006/relationships/image" Target="../media/image99.jpeg"/><Relationship Id="rId2" Type="http://schemas.openxmlformats.org/officeDocument/2006/relationships/notesSlide" Target="../notesSlides/notesSlide18.xml"/><Relationship Id="rId16" Type="http://schemas.openxmlformats.org/officeDocument/2006/relationships/image" Target="../media/image98.jpeg"/><Relationship Id="rId1" Type="http://schemas.openxmlformats.org/officeDocument/2006/relationships/slideLayout" Target="../slideLayouts/slideLayout183.xml"/><Relationship Id="rId6" Type="http://schemas.openxmlformats.org/officeDocument/2006/relationships/image" Target="../media/image109.jpeg"/><Relationship Id="rId11" Type="http://schemas.openxmlformats.org/officeDocument/2006/relationships/image" Target="../media/image105.jpeg"/><Relationship Id="rId5" Type="http://schemas.openxmlformats.org/officeDocument/2006/relationships/image" Target="../media/image108.png"/><Relationship Id="rId15" Type="http://schemas.openxmlformats.org/officeDocument/2006/relationships/image" Target="../media/image97.jpeg"/><Relationship Id="rId10" Type="http://schemas.openxmlformats.org/officeDocument/2006/relationships/image" Target="../media/image58.svg"/><Relationship Id="rId4" Type="http://schemas.openxmlformats.org/officeDocument/2006/relationships/image" Target="../media/image83.png"/><Relationship Id="rId9" Type="http://schemas.openxmlformats.org/officeDocument/2006/relationships/image" Target="../media/image103.png"/><Relationship Id="rId14" Type="http://schemas.openxmlformats.org/officeDocument/2006/relationships/image" Target="../media/image96.jpeg"/></Relationships>
</file>

<file path=ppt/slides/_rels/slide2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83.png"/><Relationship Id="rId7" Type="http://schemas.openxmlformats.org/officeDocument/2006/relationships/image" Target="../media/image110.jpeg"/><Relationship Id="rId12"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183.xml"/><Relationship Id="rId6" Type="http://schemas.openxmlformats.org/officeDocument/2006/relationships/image" Target="../media/image109.jpeg"/><Relationship Id="rId11" Type="http://schemas.openxmlformats.org/officeDocument/2006/relationships/image" Target="../media/image106.png"/><Relationship Id="rId5" Type="http://schemas.openxmlformats.org/officeDocument/2006/relationships/image" Target="../media/image58.svg"/><Relationship Id="rId10" Type="http://schemas.openxmlformats.org/officeDocument/2006/relationships/image" Target="../media/image105.jpeg"/><Relationship Id="rId4" Type="http://schemas.openxmlformats.org/officeDocument/2006/relationships/image" Target="../media/image57.png"/><Relationship Id="rId9" Type="http://schemas.openxmlformats.org/officeDocument/2006/relationships/image" Target="../media/image108.png"/></Relationships>
</file>

<file path=ppt/slides/_rels/slide2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07.png"/><Relationship Id="rId3" Type="http://schemas.openxmlformats.org/officeDocument/2006/relationships/image" Target="../media/image100.tiff"/><Relationship Id="rId7" Type="http://schemas.openxmlformats.org/officeDocument/2006/relationships/image" Target="../media/image110.jpeg"/><Relationship Id="rId12" Type="http://schemas.openxmlformats.org/officeDocument/2006/relationships/image" Target="../media/image106.png"/><Relationship Id="rId2" Type="http://schemas.openxmlformats.org/officeDocument/2006/relationships/notesSlide" Target="../notesSlides/notesSlide20.xml"/><Relationship Id="rId1" Type="http://schemas.openxmlformats.org/officeDocument/2006/relationships/slideLayout" Target="../slideLayouts/slideLayout183.xml"/><Relationship Id="rId6" Type="http://schemas.openxmlformats.org/officeDocument/2006/relationships/image" Target="../media/image109.jpeg"/><Relationship Id="rId11" Type="http://schemas.openxmlformats.org/officeDocument/2006/relationships/image" Target="../media/image105.jpe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83.png"/><Relationship Id="rId9" Type="http://schemas.openxmlformats.org/officeDocument/2006/relationships/image" Target="../media/image112.png"/></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12.png"/><Relationship Id="rId7" Type="http://schemas.openxmlformats.org/officeDocument/2006/relationships/image" Target="../media/image64.svg"/><Relationship Id="rId2" Type="http://schemas.openxmlformats.org/officeDocument/2006/relationships/notesSlide" Target="../notesSlides/notesSlide21.xml"/><Relationship Id="rId1" Type="http://schemas.openxmlformats.org/officeDocument/2006/relationships/slideLayout" Target="../slideLayouts/slideLayout183.xml"/><Relationship Id="rId6" Type="http://schemas.openxmlformats.org/officeDocument/2006/relationships/image" Target="../media/image114.png"/><Relationship Id="rId5" Type="http://schemas.openxmlformats.org/officeDocument/2006/relationships/image" Target="../media/image62.png"/><Relationship Id="rId10" Type="http://schemas.openxmlformats.org/officeDocument/2006/relationships/image" Target="../media/image115.png"/><Relationship Id="rId4" Type="http://schemas.openxmlformats.org/officeDocument/2006/relationships/image" Target="../media/image113.svg"/><Relationship Id="rId9" Type="http://schemas.openxmlformats.org/officeDocument/2006/relationships/image" Target="../media/image66.jpeg"/></Relationships>
</file>

<file path=ppt/slides/_rels/slide2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2.xml"/><Relationship Id="rId1" Type="http://schemas.openxmlformats.org/officeDocument/2006/relationships/slideLayout" Target="../slideLayouts/slideLayout183.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hyperlink" Target="http://www.allwhitebackground.com/balloon.html"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tiff"/><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63.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hyperlink" Target="https://v1-rc1.docs.dapr.io/operations/performance-and-scalability/perf-service-invocation/" TargetMode="External"/><Relationship Id="rId2" Type="http://schemas.openxmlformats.org/officeDocument/2006/relationships/notesSlide" Target="../notesSlides/notesSlide23.xml"/><Relationship Id="rId1" Type="http://schemas.openxmlformats.org/officeDocument/2006/relationships/slideLayout" Target="../slideLayouts/slideLayout183.xml"/></Relationships>
</file>

<file path=ppt/slides/_rels/slide28.xml.rels><?xml version="1.0" encoding="UTF-8" standalone="yes"?>
<Relationships xmlns="http://schemas.openxmlformats.org/package/2006/relationships"><Relationship Id="rId3" Type="http://schemas.openxmlformats.org/officeDocument/2006/relationships/hyperlink" Target="https://kyma-project.io/" TargetMode="External"/><Relationship Id="rId2" Type="http://schemas.openxmlformats.org/officeDocument/2006/relationships/hyperlink" Target="https://github.com/dapr" TargetMode="External"/><Relationship Id="rId1" Type="http://schemas.openxmlformats.org/officeDocument/2006/relationships/slideLayout" Target="../slideLayouts/slideLayout160.xml"/><Relationship Id="rId5" Type="http://schemas.openxmlformats.org/officeDocument/2006/relationships/image" Target="../media/image126.png"/><Relationship Id="rId4" Type="http://schemas.openxmlformats.org/officeDocument/2006/relationships/hyperlink" Target="https://github.com/midwayjs/midway"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8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kspublicofficehours" TargetMode="External"/><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hyperlink" Target="mailto:aksofficehours@microsoft.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aks/supported-kubernetes-versions"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hyperlink" Target="https://github.com/microsoft/Windows-Containers"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azure.microsoft.com/en-us/updates/confidential-computing-nodes-aks-ga/" TargetMode="External"/><Relationship Id="rId13" Type="http://schemas.openxmlformats.org/officeDocument/2006/relationships/hyperlink" Target="https://azure.microsoft.com/en-us/updates/public-preview-dynamic-ip-allocation-enhanced-subnet-support-in-aks/" TargetMode="External"/><Relationship Id="rId3" Type="http://schemas.openxmlformats.org/officeDocument/2006/relationships/hyperlink" Target="https://azure.microsoft.com/en-us/updates/general-availability-conditional-access-feature-integration-with-aks/" TargetMode="External"/><Relationship Id="rId7" Type="http://schemas.openxmlformats.org/officeDocument/2006/relationships/hyperlink" Target="https://azure.microsoft.com/en-us/updates/general-availability-justintime-access-support-in-aks/" TargetMode="External"/><Relationship Id="rId12" Type="http://schemas.openxmlformats.org/officeDocument/2006/relationships/hyperlink" Target="https://docs.microsoft.com/en-us/azure/aks/planned-maintenance"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hyperlink" Target="https://azure.microsoft.com/en-ca/updates/general-availability-app-gateway-ingress-controller-addon-for-aks/" TargetMode="External"/><Relationship Id="rId11" Type="http://schemas.openxmlformats.org/officeDocument/2006/relationships/hyperlink" Target="https://azure.microsoft.com/en-us/updates/public-preview-calico-windows-support-in-aks/" TargetMode="External"/><Relationship Id="rId5" Type="http://schemas.openxmlformats.org/officeDocument/2006/relationships/hyperlink" Target="https://azure.microsoft.com/en-us/blog/innovate-across-hybrid-and-multicloud-with-new-azure-arc-capabilities/" TargetMode="External"/><Relationship Id="rId10" Type="http://schemas.openxmlformats.org/officeDocument/2006/relationships/hyperlink" Target="https://azure.microsoft.com/en-us/updates/general-availability-of-persistent-volume-monitoring-reports-tab-in-container-insights/" TargetMode="External"/><Relationship Id="rId4" Type="http://schemas.openxmlformats.org/officeDocument/2006/relationships/hyperlink" Target="https://docs.microsoft.com/en-us/azure/aks/use-multiple-node-pools#assign-a-public-ip-per-node-for-your-node-pools-preview" TargetMode="External"/><Relationship Id="rId9" Type="http://schemas.openxmlformats.org/officeDocument/2006/relationships/hyperlink" Target="https://azure.microsoft.com/en-us/updates/general-availability-deploy-weblogic-on-azure-kubernetes-service-aks-using-custom-docker-images/" TargetMode="External"/><Relationship Id="rId14" Type="http://schemas.openxmlformats.org/officeDocument/2006/relationships/hyperlink" Target="https://docs.microsoft.com/en-us/azure/aks/use-azure-ad-pod-ident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devblogs.microsoft.com/visualstudio/bridge-to-kubernetes-ga/" TargetMode="External"/><Relationship Id="rId13"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hyperlink" Target="https://thenewstack.io/kubernetes-infrastructure-know-the-inner-dev-loop/" TargetMode="External"/><Relationship Id="rId12"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s://snyk.io/blog/10-kubernetes-security-context-settings-you-should-understand/" TargetMode="External"/><Relationship Id="rId11" Type="http://schemas.openxmlformats.org/officeDocument/2006/relationships/image" Target="../media/image54.png"/><Relationship Id="rId5" Type="http://schemas.openxmlformats.org/officeDocument/2006/relationships/hyperlink" Target="https://blog.brigade.sh/2021-03-05-meet-brigade-2/" TargetMode="External"/><Relationship Id="rId10" Type="http://schemas.openxmlformats.org/officeDocument/2006/relationships/image" Target="../media/image53.png"/><Relationship Id="rId4" Type="http://schemas.openxmlformats.org/officeDocument/2006/relationships/hyperlink" Target="https://www.youtube.com/watch?v=SblO7d1TaEk" TargetMode="External"/><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0F7D0191-3CE4-4AA6-BF35-C8BCE3A9EF9A}"/>
              </a:ext>
            </a:extLst>
          </p:cNvPr>
          <p:cNvSpPr txBox="1">
            <a:spLocks/>
          </p:cNvSpPr>
          <p:nvPr/>
        </p:nvSpPr>
        <p:spPr>
          <a:xfrm>
            <a:off x="826420" y="4379544"/>
            <a:ext cx="3562084"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Kendal Roden</a:t>
            </a:r>
          </a:p>
          <a:p>
            <a:pPr lvl="1"/>
            <a:r>
              <a:rPr lang="en-US"/>
              <a:t>Cloud Native Technical Specialist </a:t>
            </a:r>
            <a:endParaRPr lang="en-US" dirty="0"/>
          </a:p>
        </p:txBody>
      </p:sp>
      <p:sp>
        <p:nvSpPr>
          <p:cNvPr id="5" name="Title 6">
            <a:extLst>
              <a:ext uri="{FF2B5EF4-FFF2-40B4-BE49-F238E27FC236}">
                <a16:creationId xmlns:a16="http://schemas.microsoft.com/office/drawing/2014/main" id="{683FA560-C435-4202-9A0E-E749EADAA364}"/>
              </a:ext>
            </a:extLst>
          </p:cNvPr>
          <p:cNvSpPr txBox="1">
            <a:spLocks/>
          </p:cNvSpPr>
          <p:nvPr/>
        </p:nvSpPr>
        <p:spPr>
          <a:xfrm>
            <a:off x="826420" y="1841334"/>
            <a:ext cx="6981472"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4800" b="0" strike="noStrike" kern="1200" cap="none" spc="-50" baseline="0">
                <a:ln w="3175">
                  <a:noFill/>
                </a:ln>
                <a:solidFill>
                  <a:schemeClr val="bg1"/>
                </a:solidFill>
                <a:effectLst/>
                <a:latin typeface="+mj-lt"/>
                <a:ea typeface="+mn-ea"/>
                <a:cs typeface="Segoe UI" pitchFamily="34" charset="0"/>
              </a:defRPr>
            </a:lvl1pPr>
          </a:lstStyle>
          <a:p>
            <a:r>
              <a:rPr lang="en-US" sz="4400" dirty="0"/>
              <a:t>AKS Office Hours</a:t>
            </a:r>
            <a:endParaRPr lang="en-US" dirty="0"/>
          </a:p>
        </p:txBody>
      </p:sp>
      <p:sp>
        <p:nvSpPr>
          <p:cNvPr id="6" name="Text Placeholder 7">
            <a:extLst>
              <a:ext uri="{FF2B5EF4-FFF2-40B4-BE49-F238E27FC236}">
                <a16:creationId xmlns:a16="http://schemas.microsoft.com/office/drawing/2014/main" id="{1A605417-C1AA-4D2B-BDBB-03C2F78D7F9D}"/>
              </a:ext>
            </a:extLst>
          </p:cNvPr>
          <p:cNvSpPr txBox="1">
            <a:spLocks/>
          </p:cNvSpPr>
          <p:nvPr/>
        </p:nvSpPr>
        <p:spPr>
          <a:xfrm>
            <a:off x="714963" y="5196761"/>
            <a:ext cx="4104971" cy="861774"/>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Dave </a:t>
            </a:r>
            <a:r>
              <a:rPr lang="en-US" sz="2400" dirty="0" err="1"/>
              <a:t>Strebel</a:t>
            </a:r>
            <a:endParaRPr lang="en-US" sz="2400" dirty="0"/>
          </a:p>
          <a:p>
            <a:pPr lvl="1"/>
            <a:r>
              <a:rPr lang="en-US" sz="2000" dirty="0"/>
              <a:t>Cloud Native Technical Specialist </a:t>
            </a:r>
          </a:p>
        </p:txBody>
      </p:sp>
      <p:sp>
        <p:nvSpPr>
          <p:cNvPr id="7" name="Text Placeholder 7">
            <a:extLst>
              <a:ext uri="{FF2B5EF4-FFF2-40B4-BE49-F238E27FC236}">
                <a16:creationId xmlns:a16="http://schemas.microsoft.com/office/drawing/2014/main" id="{5750DEF8-5A30-49D5-AB73-0CFBB99A9896}"/>
              </a:ext>
            </a:extLst>
          </p:cNvPr>
          <p:cNvSpPr txBox="1">
            <a:spLocks/>
          </p:cNvSpPr>
          <p:nvPr/>
        </p:nvSpPr>
        <p:spPr>
          <a:xfrm>
            <a:off x="660372" y="4223135"/>
            <a:ext cx="5317347" cy="66080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Kendall Roden</a:t>
            </a:r>
          </a:p>
          <a:p>
            <a:pPr lvl="1"/>
            <a:r>
              <a:rPr lang="en-US" dirty="0">
                <a:solidFill>
                  <a:schemeClr val="bg1"/>
                </a:solidFill>
              </a:rPr>
              <a:t>Cloud Native Technical Specialist </a:t>
            </a:r>
          </a:p>
        </p:txBody>
      </p:sp>
      <p:pic>
        <p:nvPicPr>
          <p:cNvPr id="9" name="Picture 8" descr="A picture containing plate, drawing&#10;&#10;Description automatically generated">
            <a:extLst>
              <a:ext uri="{FF2B5EF4-FFF2-40B4-BE49-F238E27FC236}">
                <a16:creationId xmlns:a16="http://schemas.microsoft.com/office/drawing/2014/main" id="{AEDA71E8-4F25-42A2-88E7-CC4D6BD91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9510" y="5884892"/>
            <a:ext cx="1986860" cy="886991"/>
          </a:xfrm>
          <a:prstGeom prst="rect">
            <a:avLst/>
          </a:prstGeom>
        </p:spPr>
      </p:pic>
    </p:spTree>
    <p:extLst>
      <p:ext uri="{BB962C8B-B14F-4D97-AF65-F5344CB8AC3E}">
        <p14:creationId xmlns:p14="http://schemas.microsoft.com/office/powerpoint/2010/main" val="6174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0DD0F5-8E58-4E53-B858-6FE0371F0872}"/>
              </a:ext>
            </a:extLst>
          </p:cNvPr>
          <p:cNvSpPr>
            <a:spLocks noGrp="1"/>
          </p:cNvSpPr>
          <p:nvPr>
            <p:ph type="title"/>
          </p:nvPr>
        </p:nvSpPr>
        <p:spPr>
          <a:xfrm>
            <a:off x="1741230" y="291220"/>
            <a:ext cx="8546837" cy="508601"/>
          </a:xfrm>
        </p:spPr>
        <p:txBody>
          <a:bodyPr/>
          <a:lstStyle/>
          <a:p>
            <a:pPr algn="ctr">
              <a:lnSpc>
                <a:spcPct val="90000"/>
              </a:lnSpc>
            </a:pPr>
            <a:r>
              <a:rPr lang="en-US" dirty="0">
                <a:cs typeface="Segoe UI"/>
              </a:rPr>
              <a:t>Microservice development challenges</a:t>
            </a:r>
            <a:endParaRPr lang="en-US" dirty="0"/>
          </a:p>
        </p:txBody>
      </p:sp>
      <p:sp>
        <p:nvSpPr>
          <p:cNvPr id="2" name="TextBox 1">
            <a:extLst>
              <a:ext uri="{FF2B5EF4-FFF2-40B4-BE49-F238E27FC236}">
                <a16:creationId xmlns:a16="http://schemas.microsoft.com/office/drawing/2014/main" id="{213EB80E-1F03-4832-8004-DE1A88CEB642}"/>
              </a:ext>
            </a:extLst>
          </p:cNvPr>
          <p:cNvSpPr txBox="1"/>
          <p:nvPr/>
        </p:nvSpPr>
        <p:spPr>
          <a:xfrm>
            <a:off x="314923" y="1165522"/>
            <a:ext cx="12120670" cy="489717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How do I </a:t>
            </a:r>
            <a:r>
              <a:rPr kumimoji="0" lang="en-US" sz="244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integrate with external systems </a:t>
            </a: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that my app has to react and respond to?</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How do I </a:t>
            </a:r>
            <a:r>
              <a:rPr kumimoji="0" lang="en-US" sz="244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create event driven apps </a:t>
            </a: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which reliably send events from one service to another?</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How do I </a:t>
            </a:r>
            <a:r>
              <a:rPr kumimoji="0" lang="en-US" sz="244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create long running, stateful services </a:t>
            </a: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that can recover from failures? </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How do I observe the calls and events between my services to </a:t>
            </a:r>
            <a:r>
              <a:rPr kumimoji="0" lang="en-US" sz="244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diagnose issues in production</a:t>
            </a: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How do I </a:t>
            </a:r>
            <a:r>
              <a:rPr kumimoji="0" lang="en-US" sz="244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access secrets securely</a:t>
            </a: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 from within my application?</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How do I </a:t>
            </a:r>
            <a:r>
              <a:rPr kumimoji="0" lang="en-US" sz="244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discover other services and call methods </a:t>
            </a: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on them?</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How do I </a:t>
            </a:r>
            <a:r>
              <a:rPr kumimoji="0" lang="en-US" sz="244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secure communication </a:t>
            </a: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between services?</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How do I </a:t>
            </a:r>
            <a:r>
              <a:rPr kumimoji="0" lang="en-US" sz="244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handle connection failures and build resiliency </a:t>
            </a: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into my application?</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How do I </a:t>
            </a:r>
            <a:r>
              <a:rPr kumimoji="0" lang="en-US" sz="244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prevent committing to a technology early </a:t>
            </a: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and have the flexibility to swap out an alternative based on project or environment changes?</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How do I write an app that </a:t>
            </a:r>
            <a:r>
              <a:rPr kumimoji="0" lang="en-US" sz="244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runs in multiple environments </a:t>
            </a: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without code changes?</a:t>
            </a:r>
          </a:p>
        </p:txBody>
      </p:sp>
    </p:spTree>
    <p:extLst>
      <p:ext uri="{BB962C8B-B14F-4D97-AF65-F5344CB8AC3E}">
        <p14:creationId xmlns:p14="http://schemas.microsoft.com/office/powerpoint/2010/main" val="26596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0"/>
                                  </p:stCondLst>
                                  <p:childTnLst>
                                    <p:animMotion origin="layout" path="M -3.75E-6 -1.85185E-6 L -3.75E-6 0.0257 " pathEditMode="relative" rAng="0" ptsTypes="AA">
                                      <p:cBhvr>
                                        <p:cTn id="9" dur="500" spd="-100000" fill="hold"/>
                                        <p:tgtEl>
                                          <p:spTgt spid="15"/>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267F65-8D72-9C49-B586-D178C4FC4FDD}"/>
              </a:ext>
            </a:extLst>
          </p:cNvPr>
          <p:cNvSpPr/>
          <p:nvPr/>
        </p:nvSpPr>
        <p:spPr>
          <a:xfrm>
            <a:off x="4491570" y="-1"/>
            <a:ext cx="79440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606426" y="5410507"/>
            <a:ext cx="2289412" cy="3201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606426" y="3285160"/>
            <a:ext cx="3134583" cy="5762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36" b="0" i="0" u="none" strike="noStrike" kern="1200" cap="none" spc="0" normalizeH="0" baseline="0" noProof="0">
                <a:ln>
                  <a:noFill/>
                </a:ln>
                <a:solidFill>
                  <a:srgbClr val="000000">
                    <a:lumMod val="85000"/>
                    <a:lumOff val="15000"/>
                  </a:srgbClr>
                </a:solidFill>
                <a:effectLst/>
                <a:uLnTx/>
                <a:uFillTx/>
                <a:latin typeface="Segoe UI Semibold"/>
                <a:ea typeface="+mn-ea"/>
                <a:cs typeface="Segoe UI" panose="020B0502040204020203" pitchFamily="34" charset="0"/>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520031" y="1536852"/>
            <a:ext cx="2006878" cy="1562910"/>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606426" y="4004042"/>
            <a:ext cx="3724400" cy="12807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a:ln>
                  <a:noFill/>
                </a:ln>
                <a:solidFill>
                  <a:srgbClr val="000000">
                    <a:lumMod val="85000"/>
                    <a:lumOff val="15000"/>
                  </a:srgbClr>
                </a:solidFill>
                <a:effectLst/>
                <a:uLnTx/>
                <a:uFillTx/>
                <a:latin typeface="Segoe UI Semibold"/>
                <a:ea typeface="+mn-ea"/>
                <a:cs typeface="Segoe UI" panose="020B0502040204020203" pitchFamily="34" charset="0"/>
              </a:rPr>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5"/>
          <a:srcRect t="1" r="11659" b="373"/>
          <a:stretch/>
        </p:blipFill>
        <p:spPr>
          <a:xfrm>
            <a:off x="4887742" y="899783"/>
            <a:ext cx="7103813" cy="51949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63530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39A59D8C-D695-49FE-B680-FFB08BD5427C}"/>
              </a:ext>
            </a:extLst>
          </p:cNvPr>
          <p:cNvSpPr/>
          <p:nvPr/>
        </p:nvSpPr>
        <p:spPr bwMode="auto">
          <a:xfrm>
            <a:off x="884" y="1362515"/>
            <a:ext cx="12434709" cy="3749221"/>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373041" tIns="279781" rIns="466302"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01C46481-CCD0-4C56-9FB6-E524508409DE}"/>
              </a:ext>
            </a:extLst>
          </p:cNvPr>
          <p:cNvSpPr/>
          <p:nvPr/>
        </p:nvSpPr>
        <p:spPr bwMode="auto">
          <a:xfrm>
            <a:off x="884" y="5111735"/>
            <a:ext cx="12434709" cy="1329056"/>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373041" tIns="279781" rIns="466302"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3" name="Title 2">
            <a:extLst>
              <a:ext uri="{FF2B5EF4-FFF2-40B4-BE49-F238E27FC236}">
                <a16:creationId xmlns:a16="http://schemas.microsoft.com/office/drawing/2014/main" id="{9F364C87-3766-42B2-BF92-F8EB942F72DB}"/>
              </a:ext>
            </a:extLst>
          </p:cNvPr>
          <p:cNvSpPr>
            <a:spLocks noGrp="1"/>
          </p:cNvSpPr>
          <p:nvPr>
            <p:ph type="title"/>
          </p:nvPr>
        </p:nvSpPr>
        <p:spPr/>
        <p:txBody>
          <a:bodyPr anchor="ctr" anchorCtr="0"/>
          <a:lstStyle/>
          <a:p>
            <a:pPr algn="ctr"/>
            <a:r>
              <a:rPr lang="en-US" dirty="0">
                <a:solidFill>
                  <a:schemeClr val="tx1"/>
                </a:solidFill>
              </a:rPr>
              <a:t>Dapr Goals</a:t>
            </a:r>
          </a:p>
        </p:txBody>
      </p:sp>
      <p:grpSp>
        <p:nvGrpSpPr>
          <p:cNvPr id="146" name="Group 145">
            <a:extLst>
              <a:ext uri="{FF2B5EF4-FFF2-40B4-BE49-F238E27FC236}">
                <a16:creationId xmlns:a16="http://schemas.microsoft.com/office/drawing/2014/main" id="{DF61D8A1-7A14-4268-BE74-BB5B05174333}"/>
              </a:ext>
            </a:extLst>
          </p:cNvPr>
          <p:cNvGrpSpPr/>
          <p:nvPr/>
        </p:nvGrpSpPr>
        <p:grpSpPr>
          <a:xfrm>
            <a:off x="1156179" y="2930366"/>
            <a:ext cx="4320039" cy="676329"/>
            <a:chOff x="5931109" y="2280025"/>
            <a:chExt cx="4235717" cy="663128"/>
          </a:xfrm>
        </p:grpSpPr>
        <p:sp>
          <p:nvSpPr>
            <p:cNvPr id="10" name="TextBox 9">
              <a:extLst>
                <a:ext uri="{FF2B5EF4-FFF2-40B4-BE49-F238E27FC236}">
                  <a16:creationId xmlns:a16="http://schemas.microsoft.com/office/drawing/2014/main" id="{4B335EE6-91A6-4469-9574-DC745CEDA1CE}"/>
                </a:ext>
              </a:extLst>
            </p:cNvPr>
            <p:cNvSpPr txBox="1"/>
            <p:nvPr/>
          </p:nvSpPr>
          <p:spPr>
            <a:xfrm>
              <a:off x="6875348" y="2464208"/>
              <a:ext cx="3291478" cy="276999"/>
            </a:xfrm>
            <a:prstGeom prst="rect">
              <a:avLst/>
            </a:prstGeom>
            <a:noFill/>
          </p:spPr>
          <p:txBody>
            <a:bodyPr wrap="none" lIns="0" tIns="0" rIns="0" bIns="0" rtlCol="0" anchor="ctr">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Consistent, portable, open APIs</a:t>
              </a:r>
            </a:p>
          </p:txBody>
        </p:sp>
        <p:grpSp>
          <p:nvGrpSpPr>
            <p:cNvPr id="139" name="Group 138">
              <a:extLst>
                <a:ext uri="{FF2B5EF4-FFF2-40B4-BE49-F238E27FC236}">
                  <a16:creationId xmlns:a16="http://schemas.microsoft.com/office/drawing/2014/main" id="{CEAE9C02-3B0A-4CCF-AD77-5144B440F839}"/>
                </a:ext>
              </a:extLst>
            </p:cNvPr>
            <p:cNvGrpSpPr/>
            <p:nvPr/>
          </p:nvGrpSpPr>
          <p:grpSpPr>
            <a:xfrm>
              <a:off x="5931109" y="2280025"/>
              <a:ext cx="663128" cy="663128"/>
              <a:chOff x="5961251" y="2310167"/>
              <a:chExt cx="602844" cy="602844"/>
            </a:xfrm>
          </p:grpSpPr>
          <p:sp>
            <p:nvSpPr>
              <p:cNvPr id="112" name="Oval 111">
                <a:extLst>
                  <a:ext uri="{FF2B5EF4-FFF2-40B4-BE49-F238E27FC236}">
                    <a16:creationId xmlns:a16="http://schemas.microsoft.com/office/drawing/2014/main" id="{8A21586C-31AF-43FB-A16E-C4EA9B61FD71}"/>
                  </a:ext>
                </a:extLst>
              </p:cNvPr>
              <p:cNvSpPr/>
              <p:nvPr/>
            </p:nvSpPr>
            <p:spPr bwMode="auto">
              <a:xfrm>
                <a:off x="5961251" y="2310167"/>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33D2912E-911E-4304-9F32-1A03389FCC01}"/>
                  </a:ext>
                </a:extLst>
              </p:cNvPr>
              <p:cNvGrpSpPr/>
              <p:nvPr/>
            </p:nvGrpSpPr>
            <p:grpSpPr>
              <a:xfrm>
                <a:off x="6081553" y="2482488"/>
                <a:ext cx="362240" cy="277314"/>
                <a:chOff x="6005409" y="2566425"/>
                <a:chExt cx="463550" cy="279090"/>
              </a:xfrm>
            </p:grpSpPr>
            <p:sp>
              <p:nvSpPr>
                <p:cNvPr id="25" name="Freeform 149">
                  <a:extLst>
                    <a:ext uri="{FF2B5EF4-FFF2-40B4-BE49-F238E27FC236}">
                      <a16:creationId xmlns:a16="http://schemas.microsoft.com/office/drawing/2014/main" id="{9A933343-981D-45D0-B00F-49C9204428EC}"/>
                    </a:ext>
                  </a:extLst>
                </p:cNvPr>
                <p:cNvSpPr>
                  <a:spLocks/>
                </p:cNvSpPr>
                <p:nvPr/>
              </p:nvSpPr>
              <p:spPr bwMode="auto">
                <a:xfrm rot="10800000">
                  <a:off x="6005409" y="2566425"/>
                  <a:ext cx="463550" cy="123825"/>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50">
                  <a:extLst>
                    <a:ext uri="{FF2B5EF4-FFF2-40B4-BE49-F238E27FC236}">
                      <a16:creationId xmlns:a16="http://schemas.microsoft.com/office/drawing/2014/main" id="{172B5948-F151-44E2-947A-FA8E2116413E}"/>
                    </a:ext>
                  </a:extLst>
                </p:cNvPr>
                <p:cNvSpPr>
                  <a:spLocks/>
                </p:cNvSpPr>
                <p:nvPr/>
              </p:nvSpPr>
              <p:spPr bwMode="auto">
                <a:xfrm>
                  <a:off x="6005409" y="2721690"/>
                  <a:ext cx="463550" cy="123825"/>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45" name="Group 144">
            <a:extLst>
              <a:ext uri="{FF2B5EF4-FFF2-40B4-BE49-F238E27FC236}">
                <a16:creationId xmlns:a16="http://schemas.microsoft.com/office/drawing/2014/main" id="{7224598C-FA2E-45D8-BBB1-280D377D1296}"/>
              </a:ext>
            </a:extLst>
          </p:cNvPr>
          <p:cNvGrpSpPr/>
          <p:nvPr/>
        </p:nvGrpSpPr>
        <p:grpSpPr>
          <a:xfrm>
            <a:off x="6875056" y="1923058"/>
            <a:ext cx="3890825" cy="676329"/>
            <a:chOff x="5931109" y="1436612"/>
            <a:chExt cx="3814881" cy="663128"/>
          </a:xfrm>
        </p:grpSpPr>
        <p:sp>
          <p:nvSpPr>
            <p:cNvPr id="7" name="TextBox 6">
              <a:extLst>
                <a:ext uri="{FF2B5EF4-FFF2-40B4-BE49-F238E27FC236}">
                  <a16:creationId xmlns:a16="http://schemas.microsoft.com/office/drawing/2014/main" id="{6416C2E3-76E9-413C-AB21-BF0FF92C44CB}"/>
                </a:ext>
              </a:extLst>
            </p:cNvPr>
            <p:cNvSpPr txBox="1"/>
            <p:nvPr/>
          </p:nvSpPr>
          <p:spPr>
            <a:xfrm>
              <a:off x="6875348" y="1628671"/>
              <a:ext cx="2870642" cy="271592"/>
            </a:xfrm>
            <a:prstGeom prst="rect">
              <a:avLst/>
            </a:prstGeom>
            <a:noFill/>
          </p:spPr>
          <p:txBody>
            <a:bodyPr wrap="none" lIns="0" tIns="0" rIns="0" bIns="0" rtlCol="0" anchor="ctr">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Any language or framework</a:t>
              </a:r>
            </a:p>
          </p:txBody>
        </p:sp>
        <p:grpSp>
          <p:nvGrpSpPr>
            <p:cNvPr id="138" name="Group 137">
              <a:extLst>
                <a:ext uri="{FF2B5EF4-FFF2-40B4-BE49-F238E27FC236}">
                  <a16:creationId xmlns:a16="http://schemas.microsoft.com/office/drawing/2014/main" id="{7145ED91-041D-4F5D-9244-F74796A3ABA7}"/>
                </a:ext>
              </a:extLst>
            </p:cNvPr>
            <p:cNvGrpSpPr/>
            <p:nvPr/>
          </p:nvGrpSpPr>
          <p:grpSpPr>
            <a:xfrm>
              <a:off x="5931109" y="1436612"/>
              <a:ext cx="663128" cy="663128"/>
              <a:chOff x="5961251" y="1466754"/>
              <a:chExt cx="602844" cy="602844"/>
            </a:xfrm>
          </p:grpSpPr>
          <p:sp>
            <p:nvSpPr>
              <p:cNvPr id="111" name="Oval 110">
                <a:extLst>
                  <a:ext uri="{FF2B5EF4-FFF2-40B4-BE49-F238E27FC236}">
                    <a16:creationId xmlns:a16="http://schemas.microsoft.com/office/drawing/2014/main" id="{8D060DB8-F2DC-4D92-8AD5-39A1BD0B5CCF}"/>
                  </a:ext>
                </a:extLst>
              </p:cNvPr>
              <p:cNvSpPr/>
              <p:nvPr/>
            </p:nvSpPr>
            <p:spPr bwMode="auto">
              <a:xfrm>
                <a:off x="5961251" y="1466754"/>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5" name="trial" descr="trial, testing, development">
                <a:extLst>
                  <a:ext uri="{FF2B5EF4-FFF2-40B4-BE49-F238E27FC236}">
                    <a16:creationId xmlns:a16="http://schemas.microsoft.com/office/drawing/2014/main" id="{2ADCE0D0-2393-41E6-A1CE-7B87378E1E43}"/>
                  </a:ext>
                </a:extLst>
              </p:cNvPr>
              <p:cNvGrpSpPr/>
              <p:nvPr/>
            </p:nvGrpSpPr>
            <p:grpSpPr>
              <a:xfrm>
                <a:off x="6091624" y="1597127"/>
                <a:ext cx="342099" cy="342099"/>
                <a:chOff x="11040257" y="4789957"/>
                <a:chExt cx="420624" cy="420624"/>
              </a:xfrm>
            </p:grpSpPr>
            <p:sp>
              <p:nvSpPr>
                <p:cNvPr id="36" name="Freeform: Shape 35">
                  <a:extLst>
                    <a:ext uri="{FF2B5EF4-FFF2-40B4-BE49-F238E27FC236}">
                      <a16:creationId xmlns:a16="http://schemas.microsoft.com/office/drawing/2014/main" id="{0CEDEA59-A4A1-4CB8-B727-87D772D2DBEF}"/>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CE26814A-A6B1-4A09-91A9-01C08961B53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3BFD454A-674A-40A4-8AB0-270DDB8E9DE5}"/>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C08B25A2-5DA4-44C4-A3A1-EA0E83F0D051}"/>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8F115962-2269-49AF-9E85-B4E98C21F57A}"/>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94E0480-DEEB-43FC-AE89-34290A0D943F}"/>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3006E082-BA8B-4087-AAF5-13D654AA147B}"/>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0FD29B5-5542-490E-A600-F9E0B5C0749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44" name="Group 143">
            <a:extLst>
              <a:ext uri="{FF2B5EF4-FFF2-40B4-BE49-F238E27FC236}">
                <a16:creationId xmlns:a16="http://schemas.microsoft.com/office/drawing/2014/main" id="{3DD2B9B8-DE6C-4392-8F5B-102EE749B5C5}"/>
              </a:ext>
            </a:extLst>
          </p:cNvPr>
          <p:cNvGrpSpPr/>
          <p:nvPr/>
        </p:nvGrpSpPr>
        <p:grpSpPr>
          <a:xfrm>
            <a:off x="1156178" y="1923058"/>
            <a:ext cx="4156025" cy="676329"/>
            <a:chOff x="5931109" y="593199"/>
            <a:chExt cx="4074904" cy="663128"/>
          </a:xfrm>
        </p:grpSpPr>
        <p:sp>
          <p:nvSpPr>
            <p:cNvPr id="6" name="TextBox 5">
              <a:extLst>
                <a:ext uri="{FF2B5EF4-FFF2-40B4-BE49-F238E27FC236}">
                  <a16:creationId xmlns:a16="http://schemas.microsoft.com/office/drawing/2014/main" id="{5223607C-84F1-4993-AA12-49302930CC37}"/>
                </a:ext>
              </a:extLst>
            </p:cNvPr>
            <p:cNvSpPr txBox="1"/>
            <p:nvPr/>
          </p:nvSpPr>
          <p:spPr>
            <a:xfrm>
              <a:off x="6875348" y="787726"/>
              <a:ext cx="3130665" cy="276999"/>
            </a:xfrm>
            <a:prstGeom prst="rect">
              <a:avLst/>
            </a:prstGeom>
            <a:noFill/>
          </p:spPr>
          <p:txBody>
            <a:bodyPr wrap="none" lIns="0" tIns="0" rIns="0" bIns="0" rtlCol="0" anchor="ctr">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Best-practices building blocks</a:t>
              </a:r>
            </a:p>
          </p:txBody>
        </p:sp>
        <p:grpSp>
          <p:nvGrpSpPr>
            <p:cNvPr id="137" name="Group 136">
              <a:extLst>
                <a:ext uri="{FF2B5EF4-FFF2-40B4-BE49-F238E27FC236}">
                  <a16:creationId xmlns:a16="http://schemas.microsoft.com/office/drawing/2014/main" id="{D6273473-A1A0-4DB3-BE96-AA1929F88BAE}"/>
                </a:ext>
              </a:extLst>
            </p:cNvPr>
            <p:cNvGrpSpPr/>
            <p:nvPr/>
          </p:nvGrpSpPr>
          <p:grpSpPr>
            <a:xfrm>
              <a:off x="5931109" y="593199"/>
              <a:ext cx="663128" cy="663128"/>
              <a:chOff x="5961251" y="623341"/>
              <a:chExt cx="602844" cy="602844"/>
            </a:xfrm>
          </p:grpSpPr>
          <p:sp>
            <p:nvSpPr>
              <p:cNvPr id="102" name="Oval 101">
                <a:extLst>
                  <a:ext uri="{FF2B5EF4-FFF2-40B4-BE49-F238E27FC236}">
                    <a16:creationId xmlns:a16="http://schemas.microsoft.com/office/drawing/2014/main" id="{B0D0552C-9B1F-414A-8CD3-A814B8DF1574}"/>
                  </a:ext>
                </a:extLst>
              </p:cNvPr>
              <p:cNvSpPr/>
              <p:nvPr/>
            </p:nvSpPr>
            <p:spPr bwMode="auto">
              <a:xfrm>
                <a:off x="5961251" y="623341"/>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4" name="dev testing" descr="dev testing">
                <a:extLst>
                  <a:ext uri="{FF2B5EF4-FFF2-40B4-BE49-F238E27FC236}">
                    <a16:creationId xmlns:a16="http://schemas.microsoft.com/office/drawing/2014/main" id="{9F6A35AF-65DD-4512-B005-C484FBA47B6B}"/>
                  </a:ext>
                </a:extLst>
              </p:cNvPr>
              <p:cNvGrpSpPr>
                <a:grpSpLocks noChangeAspect="1"/>
              </p:cNvGrpSpPr>
              <p:nvPr/>
            </p:nvGrpSpPr>
            <p:grpSpPr bwMode="auto">
              <a:xfrm>
                <a:off x="6108910" y="788021"/>
                <a:ext cx="307526" cy="273484"/>
                <a:chOff x="448" y="809"/>
                <a:chExt cx="262" cy="233"/>
              </a:xfrm>
            </p:grpSpPr>
            <p:sp>
              <p:nvSpPr>
                <p:cNvPr id="45" name="AutoShape 3">
                  <a:extLst>
                    <a:ext uri="{FF2B5EF4-FFF2-40B4-BE49-F238E27FC236}">
                      <a16:creationId xmlns:a16="http://schemas.microsoft.com/office/drawing/2014/main" id="{C1A00D6C-C216-45AD-8389-485D27B4C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5">
                  <a:extLst>
                    <a:ext uri="{FF2B5EF4-FFF2-40B4-BE49-F238E27FC236}">
                      <a16:creationId xmlns:a16="http://schemas.microsoft.com/office/drawing/2014/main" id="{BA4EC2B8-BF0C-4AFD-A5D8-E0AA34CCBBA1}"/>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6">
                  <a:extLst>
                    <a:ext uri="{FF2B5EF4-FFF2-40B4-BE49-F238E27FC236}">
                      <a16:creationId xmlns:a16="http://schemas.microsoft.com/office/drawing/2014/main" id="{52E09DD6-6670-4D95-B7C2-71EFDFB1BF8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7">
                  <a:extLst>
                    <a:ext uri="{FF2B5EF4-FFF2-40B4-BE49-F238E27FC236}">
                      <a16:creationId xmlns:a16="http://schemas.microsoft.com/office/drawing/2014/main" id="{478A6A81-28CD-4EDB-B3BC-1C9AFF82E72A}"/>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8">
                  <a:extLst>
                    <a:ext uri="{FF2B5EF4-FFF2-40B4-BE49-F238E27FC236}">
                      <a16:creationId xmlns:a16="http://schemas.microsoft.com/office/drawing/2014/main" id="{13141610-ED34-4191-8EE9-22A804E0B82A}"/>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9">
                  <a:extLst>
                    <a:ext uri="{FF2B5EF4-FFF2-40B4-BE49-F238E27FC236}">
                      <a16:creationId xmlns:a16="http://schemas.microsoft.com/office/drawing/2014/main" id="{71A32298-DC0B-4D1D-B50A-5FB453C68C75}"/>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10">
                  <a:extLst>
                    <a:ext uri="{FF2B5EF4-FFF2-40B4-BE49-F238E27FC236}">
                      <a16:creationId xmlns:a16="http://schemas.microsoft.com/office/drawing/2014/main" id="{A32FE972-6117-4A0C-B2F2-F3C1025EC39D}"/>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11">
                  <a:extLst>
                    <a:ext uri="{FF2B5EF4-FFF2-40B4-BE49-F238E27FC236}">
                      <a16:creationId xmlns:a16="http://schemas.microsoft.com/office/drawing/2014/main" id="{C6BA1105-3F9E-407B-B0E4-D254FACD573E}"/>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12">
                  <a:extLst>
                    <a:ext uri="{FF2B5EF4-FFF2-40B4-BE49-F238E27FC236}">
                      <a16:creationId xmlns:a16="http://schemas.microsoft.com/office/drawing/2014/main" id="{39020A9E-297E-4BAF-9570-C9BD43914A8E}"/>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13">
                  <a:extLst>
                    <a:ext uri="{FF2B5EF4-FFF2-40B4-BE49-F238E27FC236}">
                      <a16:creationId xmlns:a16="http://schemas.microsoft.com/office/drawing/2014/main" id="{23C544AB-CB9A-49AF-80A6-5EB4F33493C2}"/>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14">
                  <a:extLst>
                    <a:ext uri="{FF2B5EF4-FFF2-40B4-BE49-F238E27FC236}">
                      <a16:creationId xmlns:a16="http://schemas.microsoft.com/office/drawing/2014/main" id="{2233FFC7-9585-4846-ABFF-D441579AC35E}"/>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15">
                  <a:extLst>
                    <a:ext uri="{FF2B5EF4-FFF2-40B4-BE49-F238E27FC236}">
                      <a16:creationId xmlns:a16="http://schemas.microsoft.com/office/drawing/2014/main" id="{7FD4CF67-4212-4769-B97B-14536C12D4A4}"/>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16">
                  <a:extLst>
                    <a:ext uri="{FF2B5EF4-FFF2-40B4-BE49-F238E27FC236}">
                      <a16:creationId xmlns:a16="http://schemas.microsoft.com/office/drawing/2014/main" id="{227E7003-558E-446C-980B-1537D3B40AAD}"/>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49" name="Group 148">
            <a:extLst>
              <a:ext uri="{FF2B5EF4-FFF2-40B4-BE49-F238E27FC236}">
                <a16:creationId xmlns:a16="http://schemas.microsoft.com/office/drawing/2014/main" id="{E60ABD59-080E-4851-B241-9B5B1CB78F41}"/>
              </a:ext>
            </a:extLst>
          </p:cNvPr>
          <p:cNvGrpSpPr/>
          <p:nvPr/>
        </p:nvGrpSpPr>
        <p:grpSpPr>
          <a:xfrm>
            <a:off x="3882989" y="5438099"/>
            <a:ext cx="4513303" cy="676329"/>
            <a:chOff x="5931110" y="4810265"/>
            <a:chExt cx="4425208" cy="663128"/>
          </a:xfrm>
        </p:grpSpPr>
        <p:sp>
          <p:nvSpPr>
            <p:cNvPr id="8" name="TextBox 7">
              <a:extLst>
                <a:ext uri="{FF2B5EF4-FFF2-40B4-BE49-F238E27FC236}">
                  <a16:creationId xmlns:a16="http://schemas.microsoft.com/office/drawing/2014/main" id="{4E93FA61-DDE1-4BF3-B4F6-1B03FAC74FD7}"/>
                </a:ext>
              </a:extLst>
            </p:cNvPr>
            <p:cNvSpPr txBox="1"/>
            <p:nvPr/>
          </p:nvSpPr>
          <p:spPr>
            <a:xfrm>
              <a:off x="6875348" y="4981637"/>
              <a:ext cx="3480970" cy="271592"/>
            </a:xfrm>
            <a:prstGeom prst="rect">
              <a:avLst/>
            </a:prstGeom>
            <a:noFill/>
          </p:spPr>
          <p:txBody>
            <a:bodyPr wrap="none" lIns="0" tIns="0" rIns="0" bIns="0" rtlCol="0" anchor="ctr">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Community driven vendor neutral</a:t>
              </a:r>
            </a:p>
          </p:txBody>
        </p:sp>
        <p:grpSp>
          <p:nvGrpSpPr>
            <p:cNvPr id="142" name="Group 141">
              <a:extLst>
                <a:ext uri="{FF2B5EF4-FFF2-40B4-BE49-F238E27FC236}">
                  <a16:creationId xmlns:a16="http://schemas.microsoft.com/office/drawing/2014/main" id="{B46E3776-1ADD-490A-8C7F-7D47F62B50CA}"/>
                </a:ext>
              </a:extLst>
            </p:cNvPr>
            <p:cNvGrpSpPr/>
            <p:nvPr/>
          </p:nvGrpSpPr>
          <p:grpSpPr>
            <a:xfrm>
              <a:off x="5931110" y="4810265"/>
              <a:ext cx="663128" cy="663128"/>
              <a:chOff x="5961252" y="4840407"/>
              <a:chExt cx="602844" cy="602844"/>
            </a:xfrm>
          </p:grpSpPr>
          <p:sp>
            <p:nvSpPr>
              <p:cNvPr id="115" name="Oval 114">
                <a:extLst>
                  <a:ext uri="{FF2B5EF4-FFF2-40B4-BE49-F238E27FC236}">
                    <a16:creationId xmlns:a16="http://schemas.microsoft.com/office/drawing/2014/main" id="{0C22FEAF-0241-4C61-9E62-53524C23DDAC}"/>
                  </a:ext>
                </a:extLst>
              </p:cNvPr>
              <p:cNvSpPr/>
              <p:nvPr/>
            </p:nvSpPr>
            <p:spPr bwMode="auto">
              <a:xfrm>
                <a:off x="5961252" y="4840407"/>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DB2BC072-4EF4-4A22-84D5-3D9A7A121880}"/>
                  </a:ext>
                </a:extLst>
              </p:cNvPr>
              <p:cNvGrpSpPr/>
              <p:nvPr/>
            </p:nvGrpSpPr>
            <p:grpSpPr>
              <a:xfrm>
                <a:off x="6082773" y="4941268"/>
                <a:ext cx="359800" cy="399870"/>
                <a:chOff x="6096000" y="4566788"/>
                <a:chExt cx="452279" cy="502648"/>
              </a:xfrm>
            </p:grpSpPr>
            <p:grpSp>
              <p:nvGrpSpPr>
                <p:cNvPr id="28" name="Group 27" descr="people, collaboration&#10;">
                  <a:extLst>
                    <a:ext uri="{FF2B5EF4-FFF2-40B4-BE49-F238E27FC236}">
                      <a16:creationId xmlns:a16="http://schemas.microsoft.com/office/drawing/2014/main" id="{5F74C073-CB82-479D-B4EF-35453EB7C566}"/>
                    </a:ext>
                  </a:extLst>
                </p:cNvPr>
                <p:cNvGrpSpPr>
                  <a:grpSpLocks noChangeAspect="1"/>
                </p:cNvGrpSpPr>
                <p:nvPr/>
              </p:nvGrpSpPr>
              <p:grpSpPr>
                <a:xfrm>
                  <a:off x="6096000" y="4789155"/>
                  <a:ext cx="452279" cy="280281"/>
                  <a:chOff x="7854785" y="3561397"/>
                  <a:chExt cx="411163" cy="254801"/>
                </a:xfrm>
              </p:grpSpPr>
              <p:sp>
                <p:nvSpPr>
                  <p:cNvPr id="29" name="Freeform: Shape 28">
                    <a:extLst>
                      <a:ext uri="{FF2B5EF4-FFF2-40B4-BE49-F238E27FC236}">
                        <a16:creationId xmlns:a16="http://schemas.microsoft.com/office/drawing/2014/main" id="{DBE30FAE-314C-495A-B691-0111DBABEA45}"/>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6E91DF6B-754B-4ABD-B971-6E53B9CD1859}"/>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4F60087-B645-4078-9FCE-B60FE5236828}"/>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43E55CF9-28A5-4479-8BEE-CF5E60688839}"/>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6CC4AF9F-C1D8-4001-A059-CDFB7F677D5C}"/>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4823D530-5F73-40D3-81F9-54DF3A17DC0D}"/>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762D6B2B-C0B5-44C6-BE34-25A4CA3A9F4E}"/>
                    </a:ext>
                  </a:extLst>
                </p:cNvPr>
                <p:cNvGrpSpPr/>
                <p:nvPr/>
              </p:nvGrpSpPr>
              <p:grpSpPr>
                <a:xfrm>
                  <a:off x="6209186" y="4566788"/>
                  <a:ext cx="230183" cy="216688"/>
                  <a:chOff x="6209186" y="4566788"/>
                  <a:chExt cx="230183" cy="216688"/>
                </a:xfrm>
              </p:grpSpPr>
              <p:sp>
                <p:nvSpPr>
                  <p:cNvPr id="69" name="Freeform: Shape 68">
                    <a:extLst>
                      <a:ext uri="{FF2B5EF4-FFF2-40B4-BE49-F238E27FC236}">
                        <a16:creationId xmlns:a16="http://schemas.microsoft.com/office/drawing/2014/main" id="{14C92934-E853-49F0-9A7C-54846C160912}"/>
                      </a:ext>
                    </a:extLst>
                  </p:cNvPr>
                  <p:cNvSpPr/>
                  <p:nvPr/>
                </p:nvSpPr>
                <p:spPr>
                  <a:xfrm>
                    <a:off x="6209186" y="4566788"/>
                    <a:ext cx="230183" cy="216688"/>
                  </a:xfrm>
                  <a:custGeom>
                    <a:avLst/>
                    <a:gdLst>
                      <a:gd name="connsiteX0" fmla="*/ 230184 w 230183"/>
                      <a:gd name="connsiteY0" fmla="*/ 0 h 216688"/>
                      <a:gd name="connsiteX1" fmla="*/ 0 w 230183"/>
                      <a:gd name="connsiteY1" fmla="*/ 0 h 216688"/>
                      <a:gd name="connsiteX2" fmla="*/ 0 w 230183"/>
                      <a:gd name="connsiteY2" fmla="*/ 169173 h 216688"/>
                      <a:gd name="connsiteX3" fmla="*/ 60666 w 230183"/>
                      <a:gd name="connsiteY3" fmla="*/ 169173 h 216688"/>
                      <a:gd name="connsiteX4" fmla="*/ 60666 w 230183"/>
                      <a:gd name="connsiteY4" fmla="*/ 216689 h 216688"/>
                      <a:gd name="connsiteX5" fmla="*/ 108084 w 230183"/>
                      <a:gd name="connsiteY5" fmla="*/ 169173 h 216688"/>
                      <a:gd name="connsiteX6" fmla="*/ 230184 w 230183"/>
                      <a:gd name="connsiteY6" fmla="*/ 169173 h 216688"/>
                      <a:gd name="connsiteX7" fmla="*/ 230184 w 230183"/>
                      <a:gd name="connsiteY7" fmla="*/ 0 h 2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183" h="216688">
                        <a:moveTo>
                          <a:pt x="230184" y="0"/>
                        </a:moveTo>
                        <a:lnTo>
                          <a:pt x="0" y="0"/>
                        </a:lnTo>
                        <a:lnTo>
                          <a:pt x="0" y="169173"/>
                        </a:lnTo>
                        <a:lnTo>
                          <a:pt x="60666" y="169173"/>
                        </a:lnTo>
                        <a:lnTo>
                          <a:pt x="60666" y="216689"/>
                        </a:lnTo>
                        <a:lnTo>
                          <a:pt x="108084" y="169173"/>
                        </a:lnTo>
                        <a:lnTo>
                          <a:pt x="230184" y="169173"/>
                        </a:lnTo>
                        <a:lnTo>
                          <a:pt x="230184" y="0"/>
                        </a:lnTo>
                        <a:close/>
                      </a:path>
                    </a:pathLst>
                  </a:custGeom>
                  <a:solidFill>
                    <a:srgbClr val="0078D4"/>
                  </a:solidFill>
                  <a:ln w="466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1A9E9A72-643B-4AF2-B2FF-5273AB7B4EC9}"/>
                      </a:ext>
                    </a:extLst>
                  </p:cNvPr>
                  <p:cNvSpPr/>
                  <p:nvPr/>
                </p:nvSpPr>
                <p:spPr>
                  <a:xfrm>
                    <a:off x="6257774" y="4602105"/>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5"/>
                          <a:pt x="2706" y="12202"/>
                          <a:pt x="6099" y="12202"/>
                        </a:cubicBezTo>
                        <a:lnTo>
                          <a:pt x="127270" y="12202"/>
                        </a:lnTo>
                        <a:cubicBezTo>
                          <a:pt x="130663" y="12202"/>
                          <a:pt x="133369" y="9455"/>
                          <a:pt x="133369" y="6101"/>
                        </a:cubicBezTo>
                        <a:close/>
                      </a:path>
                    </a:pathLst>
                  </a:custGeom>
                  <a:solidFill>
                    <a:srgbClr val="50E6FF"/>
                  </a:solidFill>
                  <a:ln w="466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0013C945-8031-4BD7-BA1C-7159A40267BF}"/>
                      </a:ext>
                    </a:extLst>
                  </p:cNvPr>
                  <p:cNvSpPr/>
                  <p:nvPr/>
                </p:nvSpPr>
                <p:spPr>
                  <a:xfrm>
                    <a:off x="6257774" y="4644604"/>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4"/>
                          <a:pt x="2706" y="12202"/>
                          <a:pt x="6099" y="12202"/>
                        </a:cubicBezTo>
                        <a:lnTo>
                          <a:pt x="127270" y="12202"/>
                        </a:lnTo>
                        <a:cubicBezTo>
                          <a:pt x="130663" y="12202"/>
                          <a:pt x="133369" y="9454"/>
                          <a:pt x="133369" y="6101"/>
                        </a:cubicBezTo>
                        <a:close/>
                      </a:path>
                    </a:pathLst>
                  </a:custGeom>
                  <a:solidFill>
                    <a:srgbClr val="50E6FF"/>
                  </a:solidFill>
                  <a:ln w="466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EFCB152-9683-48FC-B8C4-76251AB8B320}"/>
                      </a:ext>
                    </a:extLst>
                  </p:cNvPr>
                  <p:cNvSpPr/>
                  <p:nvPr/>
                </p:nvSpPr>
                <p:spPr>
                  <a:xfrm>
                    <a:off x="6257774" y="4687029"/>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8"/>
                          <a:pt x="130663" y="0"/>
                          <a:pt x="127270" y="0"/>
                        </a:cubicBezTo>
                        <a:lnTo>
                          <a:pt x="6099" y="0"/>
                        </a:lnTo>
                        <a:cubicBezTo>
                          <a:pt x="2747" y="0"/>
                          <a:pt x="0" y="2708"/>
                          <a:pt x="0" y="6101"/>
                        </a:cubicBezTo>
                        <a:cubicBezTo>
                          <a:pt x="0" y="9455"/>
                          <a:pt x="2706" y="12202"/>
                          <a:pt x="6099" y="12202"/>
                        </a:cubicBezTo>
                        <a:lnTo>
                          <a:pt x="127270" y="12202"/>
                        </a:lnTo>
                        <a:cubicBezTo>
                          <a:pt x="130663" y="12202"/>
                          <a:pt x="133369" y="9455"/>
                          <a:pt x="133369" y="6101"/>
                        </a:cubicBezTo>
                        <a:close/>
                      </a:path>
                    </a:pathLst>
                  </a:custGeom>
                  <a:solidFill>
                    <a:srgbClr val="50E6FF"/>
                  </a:solidFill>
                  <a:ln w="466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nvGrpSpPr>
          <p:cNvPr id="150" name="Group 149">
            <a:extLst>
              <a:ext uri="{FF2B5EF4-FFF2-40B4-BE49-F238E27FC236}">
                <a16:creationId xmlns:a16="http://schemas.microsoft.com/office/drawing/2014/main" id="{A40C7769-BFFF-4214-8D12-6758D87201D2}"/>
              </a:ext>
            </a:extLst>
          </p:cNvPr>
          <p:cNvGrpSpPr/>
          <p:nvPr/>
        </p:nvGrpSpPr>
        <p:grpSpPr>
          <a:xfrm>
            <a:off x="6875057" y="3937673"/>
            <a:ext cx="4279650" cy="676329"/>
            <a:chOff x="5931109" y="5653677"/>
            <a:chExt cx="4196116" cy="663128"/>
          </a:xfrm>
        </p:grpSpPr>
        <p:sp>
          <p:nvSpPr>
            <p:cNvPr id="11" name="TextBox 10">
              <a:extLst>
                <a:ext uri="{FF2B5EF4-FFF2-40B4-BE49-F238E27FC236}">
                  <a16:creationId xmlns:a16="http://schemas.microsoft.com/office/drawing/2014/main" id="{D26CEB04-5200-42F4-AA1D-2FCBB3EA0248}"/>
                </a:ext>
              </a:extLst>
            </p:cNvPr>
            <p:cNvSpPr txBox="1"/>
            <p:nvPr/>
          </p:nvSpPr>
          <p:spPr>
            <a:xfrm>
              <a:off x="6875348" y="5819878"/>
              <a:ext cx="3251877" cy="271592"/>
            </a:xfrm>
            <a:prstGeom prst="rect">
              <a:avLst/>
            </a:prstGeom>
            <a:noFill/>
          </p:spPr>
          <p:txBody>
            <a:bodyPr wrap="none" lIns="0" tIns="0" rIns="0" bIns="0" rtlCol="0" anchor="ctr">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Platform agnostic cloud + edge</a:t>
              </a:r>
            </a:p>
          </p:txBody>
        </p:sp>
        <p:grpSp>
          <p:nvGrpSpPr>
            <p:cNvPr id="143" name="Group 142">
              <a:extLst>
                <a:ext uri="{FF2B5EF4-FFF2-40B4-BE49-F238E27FC236}">
                  <a16:creationId xmlns:a16="http://schemas.microsoft.com/office/drawing/2014/main" id="{5BBDDFB4-04AB-4659-AA4A-621C1649E17D}"/>
                </a:ext>
              </a:extLst>
            </p:cNvPr>
            <p:cNvGrpSpPr/>
            <p:nvPr/>
          </p:nvGrpSpPr>
          <p:grpSpPr>
            <a:xfrm>
              <a:off x="5931109" y="5653677"/>
              <a:ext cx="663128" cy="663128"/>
              <a:chOff x="5961251" y="5683819"/>
              <a:chExt cx="602844" cy="602844"/>
            </a:xfrm>
          </p:grpSpPr>
          <p:sp>
            <p:nvSpPr>
              <p:cNvPr id="116" name="Oval 115">
                <a:extLst>
                  <a:ext uri="{FF2B5EF4-FFF2-40B4-BE49-F238E27FC236}">
                    <a16:creationId xmlns:a16="http://schemas.microsoft.com/office/drawing/2014/main" id="{BD5BDAB5-924C-496B-B760-3ACB78B18092}"/>
                  </a:ext>
                </a:extLst>
              </p:cNvPr>
              <p:cNvSpPr/>
              <p:nvPr/>
            </p:nvSpPr>
            <p:spPr bwMode="auto">
              <a:xfrm>
                <a:off x="5961251" y="5683819"/>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access" descr="access, cloud">
                <a:extLst>
                  <a:ext uri="{FF2B5EF4-FFF2-40B4-BE49-F238E27FC236}">
                    <a16:creationId xmlns:a16="http://schemas.microsoft.com/office/drawing/2014/main" id="{CD8EA2E6-B509-43F5-83BE-3646E3BAF8B2}"/>
                  </a:ext>
                </a:extLst>
              </p:cNvPr>
              <p:cNvGrpSpPr>
                <a:grpSpLocks noChangeAspect="1"/>
              </p:cNvGrpSpPr>
              <p:nvPr/>
            </p:nvGrpSpPr>
            <p:grpSpPr bwMode="auto">
              <a:xfrm>
                <a:off x="6103752" y="5826321"/>
                <a:ext cx="317842" cy="317840"/>
                <a:chOff x="2821" y="3067"/>
                <a:chExt cx="258" cy="258"/>
              </a:xfrm>
            </p:grpSpPr>
            <p:sp>
              <p:nvSpPr>
                <p:cNvPr id="79" name="AutoShape 163">
                  <a:extLst>
                    <a:ext uri="{FF2B5EF4-FFF2-40B4-BE49-F238E27FC236}">
                      <a16:creationId xmlns:a16="http://schemas.microsoft.com/office/drawing/2014/main" id="{3FFEE8B1-1500-4789-B2CB-EB0B582AE991}"/>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Oval 165">
                  <a:extLst>
                    <a:ext uri="{FF2B5EF4-FFF2-40B4-BE49-F238E27FC236}">
                      <a16:creationId xmlns:a16="http://schemas.microsoft.com/office/drawing/2014/main" id="{C26E99A1-137B-4508-9807-6973E637F778}"/>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166">
                  <a:extLst>
                    <a:ext uri="{FF2B5EF4-FFF2-40B4-BE49-F238E27FC236}">
                      <a16:creationId xmlns:a16="http://schemas.microsoft.com/office/drawing/2014/main" id="{B9A2B379-D613-4539-8294-3E10D3D38D60}"/>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167">
                  <a:extLst>
                    <a:ext uri="{FF2B5EF4-FFF2-40B4-BE49-F238E27FC236}">
                      <a16:creationId xmlns:a16="http://schemas.microsoft.com/office/drawing/2014/main" id="{C05274DC-D993-4153-BE86-45ABCBBE3A28}"/>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168">
                  <a:extLst>
                    <a:ext uri="{FF2B5EF4-FFF2-40B4-BE49-F238E27FC236}">
                      <a16:creationId xmlns:a16="http://schemas.microsoft.com/office/drawing/2014/main" id="{5A02A612-5157-4BCE-944E-0EC49DB18B7C}"/>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69">
                  <a:extLst>
                    <a:ext uri="{FF2B5EF4-FFF2-40B4-BE49-F238E27FC236}">
                      <a16:creationId xmlns:a16="http://schemas.microsoft.com/office/drawing/2014/main" id="{3FA12668-5145-4863-86AA-5349362C4071}"/>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170">
                  <a:extLst>
                    <a:ext uri="{FF2B5EF4-FFF2-40B4-BE49-F238E27FC236}">
                      <a16:creationId xmlns:a16="http://schemas.microsoft.com/office/drawing/2014/main" id="{796053FE-F4F0-4331-9309-D18074674DDB}"/>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171">
                  <a:extLst>
                    <a:ext uri="{FF2B5EF4-FFF2-40B4-BE49-F238E27FC236}">
                      <a16:creationId xmlns:a16="http://schemas.microsoft.com/office/drawing/2014/main" id="{E7902C2C-E86C-49FC-8A8E-F6ACB9991D06}"/>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172">
                  <a:extLst>
                    <a:ext uri="{FF2B5EF4-FFF2-40B4-BE49-F238E27FC236}">
                      <a16:creationId xmlns:a16="http://schemas.microsoft.com/office/drawing/2014/main" id="{FE627686-A41F-458E-8387-9C5EFDA9CD07}"/>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73">
                  <a:extLst>
                    <a:ext uri="{FF2B5EF4-FFF2-40B4-BE49-F238E27FC236}">
                      <a16:creationId xmlns:a16="http://schemas.microsoft.com/office/drawing/2014/main" id="{12B740D9-CFBA-4EA1-BCC5-DF4CDAE07374}"/>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74">
                  <a:extLst>
                    <a:ext uri="{FF2B5EF4-FFF2-40B4-BE49-F238E27FC236}">
                      <a16:creationId xmlns:a16="http://schemas.microsoft.com/office/drawing/2014/main" id="{99573733-977E-4284-B1EB-C56368EE3D93}"/>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75">
                  <a:extLst>
                    <a:ext uri="{FF2B5EF4-FFF2-40B4-BE49-F238E27FC236}">
                      <a16:creationId xmlns:a16="http://schemas.microsoft.com/office/drawing/2014/main" id="{C5A0FE62-2EA0-4170-A78F-C637B58FB794}"/>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76">
                  <a:extLst>
                    <a:ext uri="{FF2B5EF4-FFF2-40B4-BE49-F238E27FC236}">
                      <a16:creationId xmlns:a16="http://schemas.microsoft.com/office/drawing/2014/main" id="{A3B7CFF2-D8C6-4CFB-8702-3B69E9721F8D}"/>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77">
                  <a:extLst>
                    <a:ext uri="{FF2B5EF4-FFF2-40B4-BE49-F238E27FC236}">
                      <a16:creationId xmlns:a16="http://schemas.microsoft.com/office/drawing/2014/main" id="{84CBCD47-34B5-4231-A882-EFA4C565F0A0}"/>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178">
                  <a:extLst>
                    <a:ext uri="{FF2B5EF4-FFF2-40B4-BE49-F238E27FC236}">
                      <a16:creationId xmlns:a16="http://schemas.microsoft.com/office/drawing/2014/main" id="{3699BCA2-A217-4A3E-BC3E-12B6692055BC}"/>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179">
                  <a:extLst>
                    <a:ext uri="{FF2B5EF4-FFF2-40B4-BE49-F238E27FC236}">
                      <a16:creationId xmlns:a16="http://schemas.microsoft.com/office/drawing/2014/main" id="{A43282C5-E394-44BE-BB90-3B178CDCFFAF}"/>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180">
                  <a:extLst>
                    <a:ext uri="{FF2B5EF4-FFF2-40B4-BE49-F238E27FC236}">
                      <a16:creationId xmlns:a16="http://schemas.microsoft.com/office/drawing/2014/main" id="{0A432467-9CCD-4CF5-8953-5F2A43790387}"/>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181">
                  <a:extLst>
                    <a:ext uri="{FF2B5EF4-FFF2-40B4-BE49-F238E27FC236}">
                      <a16:creationId xmlns:a16="http://schemas.microsoft.com/office/drawing/2014/main" id="{26DAF875-A338-41C8-84AA-552BD5EFD1E6}"/>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47" name="Group 146">
            <a:extLst>
              <a:ext uri="{FF2B5EF4-FFF2-40B4-BE49-F238E27FC236}">
                <a16:creationId xmlns:a16="http://schemas.microsoft.com/office/drawing/2014/main" id="{F080123B-3107-4FB9-B000-30C77EEEE6E3}"/>
              </a:ext>
            </a:extLst>
          </p:cNvPr>
          <p:cNvGrpSpPr/>
          <p:nvPr/>
        </p:nvGrpSpPr>
        <p:grpSpPr>
          <a:xfrm>
            <a:off x="6875057" y="2930366"/>
            <a:ext cx="2755818" cy="676329"/>
            <a:chOff x="5931109" y="3123438"/>
            <a:chExt cx="2702028" cy="663128"/>
          </a:xfrm>
        </p:grpSpPr>
        <p:sp>
          <p:nvSpPr>
            <p:cNvPr id="9" name="TextBox 8">
              <a:extLst>
                <a:ext uri="{FF2B5EF4-FFF2-40B4-BE49-F238E27FC236}">
                  <a16:creationId xmlns:a16="http://schemas.microsoft.com/office/drawing/2014/main" id="{D82E34F2-3E00-4D42-BAFF-C8EE70847EE9}"/>
                </a:ext>
              </a:extLst>
            </p:cNvPr>
            <p:cNvSpPr txBox="1"/>
            <p:nvPr/>
          </p:nvSpPr>
          <p:spPr>
            <a:xfrm>
              <a:off x="6875348" y="3302450"/>
              <a:ext cx="1757789" cy="276999"/>
            </a:xfrm>
            <a:prstGeom prst="rect">
              <a:avLst/>
            </a:prstGeom>
            <a:noFill/>
          </p:spPr>
          <p:txBody>
            <a:bodyPr wrap="none" lIns="0" tIns="0" rIns="0" bIns="0" rtlCol="0" anchor="ctr">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Adopt standards</a:t>
              </a:r>
            </a:p>
          </p:txBody>
        </p:sp>
        <p:grpSp>
          <p:nvGrpSpPr>
            <p:cNvPr id="140" name="Group 139">
              <a:extLst>
                <a:ext uri="{FF2B5EF4-FFF2-40B4-BE49-F238E27FC236}">
                  <a16:creationId xmlns:a16="http://schemas.microsoft.com/office/drawing/2014/main" id="{937CF84B-6F38-4CD8-9218-31104E1FD034}"/>
                </a:ext>
              </a:extLst>
            </p:cNvPr>
            <p:cNvGrpSpPr/>
            <p:nvPr/>
          </p:nvGrpSpPr>
          <p:grpSpPr>
            <a:xfrm>
              <a:off x="5931109" y="3123438"/>
              <a:ext cx="663128" cy="663128"/>
              <a:chOff x="5961251" y="3153580"/>
              <a:chExt cx="602844" cy="602844"/>
            </a:xfrm>
          </p:grpSpPr>
          <p:sp>
            <p:nvSpPr>
              <p:cNvPr id="113" name="Oval 112">
                <a:extLst>
                  <a:ext uri="{FF2B5EF4-FFF2-40B4-BE49-F238E27FC236}">
                    <a16:creationId xmlns:a16="http://schemas.microsoft.com/office/drawing/2014/main" id="{E463E556-83FD-4B9F-A56D-6266BAA299B7}"/>
                  </a:ext>
                </a:extLst>
              </p:cNvPr>
              <p:cNvSpPr/>
              <p:nvPr/>
            </p:nvSpPr>
            <p:spPr bwMode="auto">
              <a:xfrm>
                <a:off x="5961251" y="3153580"/>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7" name="award" descr="award">
                <a:extLst>
                  <a:ext uri="{FF2B5EF4-FFF2-40B4-BE49-F238E27FC236}">
                    <a16:creationId xmlns:a16="http://schemas.microsoft.com/office/drawing/2014/main" id="{DB7F4EE3-7A6E-4BCB-BE6B-52376F3A664A}"/>
                  </a:ext>
                </a:extLst>
              </p:cNvPr>
              <p:cNvGrpSpPr/>
              <p:nvPr/>
            </p:nvGrpSpPr>
            <p:grpSpPr>
              <a:xfrm>
                <a:off x="6075981" y="3270124"/>
                <a:ext cx="373384" cy="373381"/>
                <a:chOff x="3539723" y="3928749"/>
                <a:chExt cx="417353" cy="417353"/>
              </a:xfrm>
            </p:grpSpPr>
            <p:sp>
              <p:nvSpPr>
                <p:cNvPr id="98" name="Freeform: Shape 97">
                  <a:extLst>
                    <a:ext uri="{FF2B5EF4-FFF2-40B4-BE49-F238E27FC236}">
                      <a16:creationId xmlns:a16="http://schemas.microsoft.com/office/drawing/2014/main" id="{44F9A757-C9B0-4BF4-95C4-E103D2AF4EFA}"/>
                    </a:ext>
                  </a:extLst>
                </p:cNvPr>
                <p:cNvSpPr/>
                <p:nvPr/>
              </p:nvSpPr>
              <p:spPr>
                <a:xfrm>
                  <a:off x="3592701" y="3928108"/>
                  <a:ext cx="305485" cy="413050"/>
                </a:xfrm>
                <a:custGeom>
                  <a:avLst/>
                  <a:gdLst>
                    <a:gd name="connsiteX0" fmla="*/ 306051 w 305485"/>
                    <a:gd name="connsiteY0" fmla="*/ 153741 h 413050"/>
                    <a:gd name="connsiteX1" fmla="*/ 153741 w 305485"/>
                    <a:gd name="connsiteY1" fmla="*/ 1431 h 413050"/>
                    <a:gd name="connsiteX2" fmla="*/ 1431 w 305485"/>
                    <a:gd name="connsiteY2" fmla="*/ 153741 h 413050"/>
                    <a:gd name="connsiteX3" fmla="*/ 100070 w 305485"/>
                    <a:gd name="connsiteY3" fmla="*/ 296332 h 413050"/>
                    <a:gd name="connsiteX4" fmla="*/ 100070 w 305485"/>
                    <a:gd name="connsiteY4" fmla="*/ 414118 h 413050"/>
                    <a:gd name="connsiteX5" fmla="*/ 154683 w 305485"/>
                    <a:gd name="connsiteY5" fmla="*/ 370746 h 413050"/>
                    <a:gd name="connsiteX6" fmla="*/ 208935 w 305485"/>
                    <a:gd name="connsiteY6" fmla="*/ 414118 h 413050"/>
                    <a:gd name="connsiteX7" fmla="*/ 208935 w 305485"/>
                    <a:gd name="connsiteY7" fmla="*/ 295752 h 413050"/>
                    <a:gd name="connsiteX8" fmla="*/ 306051 w 305485"/>
                    <a:gd name="connsiteY8" fmla="*/ 153741 h 41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485" h="413050">
                      <a:moveTo>
                        <a:pt x="306051" y="153741"/>
                      </a:moveTo>
                      <a:cubicBezTo>
                        <a:pt x="306051" y="69608"/>
                        <a:pt x="237874" y="1431"/>
                        <a:pt x="153741" y="1431"/>
                      </a:cubicBezTo>
                      <a:cubicBezTo>
                        <a:pt x="69607" y="1431"/>
                        <a:pt x="1431" y="69608"/>
                        <a:pt x="1431" y="153741"/>
                      </a:cubicBezTo>
                      <a:cubicBezTo>
                        <a:pt x="1431" y="218944"/>
                        <a:pt x="42409" y="274573"/>
                        <a:pt x="100070" y="296332"/>
                      </a:cubicBezTo>
                      <a:lnTo>
                        <a:pt x="100070" y="414118"/>
                      </a:lnTo>
                      <a:lnTo>
                        <a:pt x="154683" y="370746"/>
                      </a:lnTo>
                      <a:lnTo>
                        <a:pt x="208935" y="414118"/>
                      </a:lnTo>
                      <a:lnTo>
                        <a:pt x="208935" y="295752"/>
                      </a:lnTo>
                      <a:cubicBezTo>
                        <a:pt x="265725" y="273630"/>
                        <a:pt x="306051" y="218364"/>
                        <a:pt x="306051" y="153741"/>
                      </a:cubicBezTo>
                      <a:close/>
                    </a:path>
                  </a:pathLst>
                </a:custGeom>
                <a:solidFill>
                  <a:srgbClr val="0078D4"/>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1E8801E9-ACA6-4451-BC03-E5E7D81FB476}"/>
                    </a:ext>
                  </a:extLst>
                </p:cNvPr>
                <p:cNvSpPr/>
                <p:nvPr/>
              </p:nvSpPr>
              <p:spPr>
                <a:xfrm>
                  <a:off x="3654421" y="4019572"/>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48" name="Group 147">
            <a:extLst>
              <a:ext uri="{FF2B5EF4-FFF2-40B4-BE49-F238E27FC236}">
                <a16:creationId xmlns:a16="http://schemas.microsoft.com/office/drawing/2014/main" id="{10B3D4FE-77FB-4277-8F66-2BD3373D5D7B}"/>
              </a:ext>
            </a:extLst>
          </p:cNvPr>
          <p:cNvGrpSpPr/>
          <p:nvPr/>
        </p:nvGrpSpPr>
        <p:grpSpPr>
          <a:xfrm>
            <a:off x="1156178" y="3937673"/>
            <a:ext cx="5081648" cy="676329"/>
            <a:chOff x="5931109" y="3966851"/>
            <a:chExt cx="4982460" cy="663128"/>
          </a:xfrm>
        </p:grpSpPr>
        <p:sp>
          <p:nvSpPr>
            <p:cNvPr id="12" name="TextBox 11">
              <a:extLst>
                <a:ext uri="{FF2B5EF4-FFF2-40B4-BE49-F238E27FC236}">
                  <a16:creationId xmlns:a16="http://schemas.microsoft.com/office/drawing/2014/main" id="{18B62E0E-8601-42CE-9575-C80E0EAE4B3F}"/>
                </a:ext>
              </a:extLst>
            </p:cNvPr>
            <p:cNvSpPr txBox="1"/>
            <p:nvPr/>
          </p:nvSpPr>
          <p:spPr>
            <a:xfrm>
              <a:off x="6875348" y="4140692"/>
              <a:ext cx="4038221" cy="276999"/>
            </a:xfrm>
            <a:prstGeom prst="rect">
              <a:avLst/>
            </a:prstGeom>
            <a:noFill/>
          </p:spPr>
          <p:txBody>
            <a:bodyPr wrap="none" lIns="0" tIns="0" rIns="0" bIns="0" rtlCol="0" anchor="ctr">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Extensible and pluggable components</a:t>
              </a:r>
            </a:p>
          </p:txBody>
        </p:sp>
        <p:grpSp>
          <p:nvGrpSpPr>
            <p:cNvPr id="141" name="Group 140">
              <a:extLst>
                <a:ext uri="{FF2B5EF4-FFF2-40B4-BE49-F238E27FC236}">
                  <a16:creationId xmlns:a16="http://schemas.microsoft.com/office/drawing/2014/main" id="{C194DA19-0B93-4C4D-AA37-28B4B8A0F582}"/>
                </a:ext>
              </a:extLst>
            </p:cNvPr>
            <p:cNvGrpSpPr/>
            <p:nvPr/>
          </p:nvGrpSpPr>
          <p:grpSpPr>
            <a:xfrm>
              <a:off x="5931109" y="3966851"/>
              <a:ext cx="663128" cy="663128"/>
              <a:chOff x="5961251" y="3996993"/>
              <a:chExt cx="602844" cy="602844"/>
            </a:xfrm>
          </p:grpSpPr>
          <p:sp>
            <p:nvSpPr>
              <p:cNvPr id="114" name="Oval 113">
                <a:extLst>
                  <a:ext uri="{FF2B5EF4-FFF2-40B4-BE49-F238E27FC236}">
                    <a16:creationId xmlns:a16="http://schemas.microsoft.com/office/drawing/2014/main" id="{A92FADDF-875E-4F89-81BA-6A7FB989558A}"/>
                  </a:ext>
                </a:extLst>
              </p:cNvPr>
              <p:cNvSpPr/>
              <p:nvPr/>
            </p:nvSpPr>
            <p:spPr bwMode="auto">
              <a:xfrm>
                <a:off x="5961251" y="3996993"/>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01" name="Graphic 100">
                <a:extLst>
                  <a:ext uri="{FF2B5EF4-FFF2-40B4-BE49-F238E27FC236}">
                    <a16:creationId xmlns:a16="http://schemas.microsoft.com/office/drawing/2014/main" id="{B7CE8DFD-3E50-4966-9F6D-584F7BA086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0978" y="4126721"/>
                <a:ext cx="343391" cy="343389"/>
              </a:xfrm>
              <a:prstGeom prst="rect">
                <a:avLst/>
              </a:prstGeom>
            </p:spPr>
          </p:pic>
        </p:grpSp>
      </p:grpSp>
    </p:spTree>
    <p:extLst>
      <p:ext uri="{BB962C8B-B14F-4D97-AF65-F5344CB8AC3E}">
        <p14:creationId xmlns:p14="http://schemas.microsoft.com/office/powerpoint/2010/main" val="625796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4.44444E-6 L -2.08333E-7 0.0257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par>
                                <p:cTn id="13" presetID="42" presetClass="path" presetSubtype="0" decel="100000" fill="hold" nodeType="withEffect">
                                  <p:stCondLst>
                                    <p:cond delay="0"/>
                                  </p:stCondLst>
                                  <p:childTnLst>
                                    <p:animMotion origin="layout" path="M 3.95833E-6 1.85185E-6 L 3.95833E-6 0.02569 " pathEditMode="relative" rAng="0" ptsTypes="AA">
                                      <p:cBhvr>
                                        <p:cTn id="14" dur="500" spd="-100000" fill="hold"/>
                                        <p:tgtEl>
                                          <p:spTgt spid="144"/>
                                        </p:tgtEl>
                                        <p:attrNameLst>
                                          <p:attrName>ppt_x</p:attrName>
                                          <p:attrName>ppt_y</p:attrName>
                                        </p:attrNameLst>
                                      </p:cBhvr>
                                      <p:rCtr x="0" y="1273"/>
                                    </p:animMotion>
                                  </p:childTnLst>
                                </p:cTn>
                              </p:par>
                              <p:par>
                                <p:cTn id="15" presetID="10" presetClass="entr" presetSubtype="0" fill="hold" nodeType="withEffect">
                                  <p:stCondLst>
                                    <p:cond delay="5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par>
                                <p:cTn id="18" presetID="42" presetClass="path" presetSubtype="0" decel="100000" fill="hold" nodeType="withEffect">
                                  <p:stCondLst>
                                    <p:cond delay="50"/>
                                  </p:stCondLst>
                                  <p:childTnLst>
                                    <p:animMotion origin="layout" path="M -4.16667E-6 1.85185E-6 L -4.16667E-6 0.02569 " pathEditMode="relative" rAng="0" ptsTypes="AA">
                                      <p:cBhvr>
                                        <p:cTn id="19" dur="500" spd="-100000" fill="hold"/>
                                        <p:tgtEl>
                                          <p:spTgt spid="145"/>
                                        </p:tgtEl>
                                        <p:attrNameLst>
                                          <p:attrName>ppt_x</p:attrName>
                                          <p:attrName>ppt_y</p:attrName>
                                        </p:attrNameLst>
                                      </p:cBhvr>
                                      <p:rCtr x="0" y="1273"/>
                                    </p:animMotion>
                                  </p:childTnLst>
                                </p:cTn>
                              </p:par>
                              <p:par>
                                <p:cTn id="20" presetID="10" presetClass="entr" presetSubtype="0" fill="hold" nodeType="withEffect">
                                  <p:stCondLst>
                                    <p:cond delay="100"/>
                                  </p:stCondLst>
                                  <p:childTnLst>
                                    <p:set>
                                      <p:cBhvr>
                                        <p:cTn id="21" dur="1" fill="hold">
                                          <p:stCondLst>
                                            <p:cond delay="0"/>
                                          </p:stCondLst>
                                        </p:cTn>
                                        <p:tgtEl>
                                          <p:spTgt spid="146"/>
                                        </p:tgtEl>
                                        <p:attrNameLst>
                                          <p:attrName>style.visibility</p:attrName>
                                        </p:attrNameLst>
                                      </p:cBhvr>
                                      <p:to>
                                        <p:strVal val="visible"/>
                                      </p:to>
                                    </p:set>
                                    <p:animEffect transition="in" filter="fade">
                                      <p:cBhvr>
                                        <p:cTn id="22" dur="500"/>
                                        <p:tgtEl>
                                          <p:spTgt spid="146"/>
                                        </p:tgtEl>
                                      </p:cBhvr>
                                    </p:animEffect>
                                  </p:childTnLst>
                                </p:cTn>
                              </p:par>
                              <p:par>
                                <p:cTn id="23" presetID="42" presetClass="path" presetSubtype="0" decel="100000" fill="hold" nodeType="withEffect">
                                  <p:stCondLst>
                                    <p:cond delay="100"/>
                                  </p:stCondLst>
                                  <p:childTnLst>
                                    <p:animMotion origin="layout" path="M 3.33333E-6 -1.11111E-6 L 3.33333E-6 0.0257 " pathEditMode="relative" rAng="0" ptsTypes="AA">
                                      <p:cBhvr>
                                        <p:cTn id="24" dur="500" spd="-100000" fill="hold"/>
                                        <p:tgtEl>
                                          <p:spTgt spid="146"/>
                                        </p:tgtEl>
                                        <p:attrNameLst>
                                          <p:attrName>ppt_x</p:attrName>
                                          <p:attrName>ppt_y</p:attrName>
                                        </p:attrNameLst>
                                      </p:cBhvr>
                                      <p:rCtr x="0" y="1273"/>
                                    </p:animMotion>
                                  </p:childTnLst>
                                </p:cTn>
                              </p:par>
                              <p:par>
                                <p:cTn id="25" presetID="10" presetClass="entr" presetSubtype="0" fill="hold" nodeType="withEffect">
                                  <p:stCondLst>
                                    <p:cond delay="15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par>
                                <p:cTn id="28" presetID="42" presetClass="path" presetSubtype="0" decel="100000" fill="hold" nodeType="withEffect">
                                  <p:stCondLst>
                                    <p:cond delay="150"/>
                                  </p:stCondLst>
                                  <p:childTnLst>
                                    <p:animMotion origin="layout" path="M -1.875E-6 -1.11111E-6 L -1.875E-6 0.0257 " pathEditMode="relative" rAng="0" ptsTypes="AA">
                                      <p:cBhvr>
                                        <p:cTn id="29" dur="500" spd="-100000" fill="hold"/>
                                        <p:tgtEl>
                                          <p:spTgt spid="147"/>
                                        </p:tgtEl>
                                        <p:attrNameLst>
                                          <p:attrName>ppt_x</p:attrName>
                                          <p:attrName>ppt_y</p:attrName>
                                        </p:attrNameLst>
                                      </p:cBhvr>
                                      <p:rCtr x="0" y="1273"/>
                                    </p:animMotion>
                                  </p:childTnLst>
                                </p:cTn>
                              </p:par>
                              <p:par>
                                <p:cTn id="30" presetID="10" presetClass="entr" presetSubtype="0" fill="hold" nodeType="withEffect">
                                  <p:stCondLst>
                                    <p:cond delay="20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500"/>
                                        <p:tgtEl>
                                          <p:spTgt spid="148"/>
                                        </p:tgtEl>
                                      </p:cBhvr>
                                    </p:animEffect>
                                  </p:childTnLst>
                                </p:cTn>
                              </p:par>
                              <p:par>
                                <p:cTn id="33" presetID="42" presetClass="path" presetSubtype="0" decel="100000" fill="hold" nodeType="withEffect">
                                  <p:stCondLst>
                                    <p:cond delay="200"/>
                                  </p:stCondLst>
                                  <p:childTnLst>
                                    <p:animMotion origin="layout" path="M 4.375E-6 -2.59259E-6 L 4.375E-6 0.0257 " pathEditMode="relative" rAng="0" ptsTypes="AA">
                                      <p:cBhvr>
                                        <p:cTn id="34" dur="500" spd="-100000" fill="hold"/>
                                        <p:tgtEl>
                                          <p:spTgt spid="148"/>
                                        </p:tgtEl>
                                        <p:attrNameLst>
                                          <p:attrName>ppt_x</p:attrName>
                                          <p:attrName>ppt_y</p:attrName>
                                        </p:attrNameLst>
                                      </p:cBhvr>
                                      <p:rCtr x="0" y="1273"/>
                                    </p:animMotion>
                                  </p:childTnLst>
                                </p:cTn>
                              </p:par>
                              <p:par>
                                <p:cTn id="35" presetID="10" presetClass="entr" presetSubtype="0" fill="hold"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par>
                                <p:cTn id="38" presetID="42" presetClass="path" presetSubtype="0" decel="100000" fill="hold" nodeType="withEffect">
                                  <p:stCondLst>
                                    <p:cond delay="200"/>
                                  </p:stCondLst>
                                  <p:childTnLst>
                                    <p:animMotion origin="layout" path="M 1.66667E-6 -2.59259E-6 L 1.66667E-6 0.0257 " pathEditMode="relative" rAng="0" ptsTypes="AA">
                                      <p:cBhvr>
                                        <p:cTn id="39" dur="500" spd="-100000" fill="hold"/>
                                        <p:tgtEl>
                                          <p:spTgt spid="150"/>
                                        </p:tgtEl>
                                        <p:attrNameLst>
                                          <p:attrName>ppt_x</p:attrName>
                                          <p:attrName>ppt_y</p:attrName>
                                        </p:attrNameLst>
                                      </p:cBhvr>
                                      <p:rCtr x="0" y="1273"/>
                                    </p:animMotion>
                                  </p:childTnLst>
                                </p:cTn>
                              </p:par>
                              <p:par>
                                <p:cTn id="40" presetID="10" presetClass="entr" presetSubtype="0" fill="hold" grpId="0"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42" presetClass="path" presetSubtype="0" decel="100000" fill="hold" grpId="1" nodeType="withEffect">
                                  <p:stCondLst>
                                    <p:cond delay="0"/>
                                  </p:stCondLst>
                                  <p:childTnLst>
                                    <p:animMotion origin="layout" path="M 0 -1.48148E-6 L 0 0.0257 " pathEditMode="relative" rAng="0" ptsTypes="AA">
                                      <p:cBhvr>
                                        <p:cTn id="44" dur="500" spd="-100000" fill="hold"/>
                                        <p:tgtEl>
                                          <p:spTgt spid="100"/>
                                        </p:tgtEl>
                                        <p:attrNameLst>
                                          <p:attrName>ppt_x</p:attrName>
                                          <p:attrName>ppt_y</p:attrName>
                                        </p:attrNameLst>
                                      </p:cBhvr>
                                      <p:rCtr x="0" y="1273"/>
                                    </p:animMotion>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par>
                                <p:cTn id="48" presetID="42" presetClass="path" presetSubtype="0" decel="100000" fill="hold" grpId="1" nodeType="withEffect">
                                  <p:stCondLst>
                                    <p:cond delay="0"/>
                                  </p:stCondLst>
                                  <p:childTnLst>
                                    <p:animMotion origin="layout" path="M 0 -4.44444E-6 L 0 0.0257 " pathEditMode="relative" rAng="0" ptsTypes="AA">
                                      <p:cBhvr>
                                        <p:cTn id="49" dur="500" spd="-100000" fill="hold"/>
                                        <p:tgtEl>
                                          <p:spTgt spid="103"/>
                                        </p:tgtEl>
                                        <p:attrNameLst>
                                          <p:attrName>ppt_x</p:attrName>
                                          <p:attrName>ppt_y</p:attrName>
                                        </p:attrNameLst>
                                      </p:cBhvr>
                                      <p:rCtr x="0" y="1273"/>
                                    </p:animMotion>
                                  </p:childTnLst>
                                </p:cTn>
                              </p:par>
                              <p:par>
                                <p:cTn id="50" presetID="10" presetClass="entr" presetSubtype="0" fill="hold" nodeType="withEffect">
                                  <p:stCondLst>
                                    <p:cond delay="250"/>
                                  </p:stCondLst>
                                  <p:childTnLst>
                                    <p:set>
                                      <p:cBhvr>
                                        <p:cTn id="51" dur="1" fill="hold">
                                          <p:stCondLst>
                                            <p:cond delay="0"/>
                                          </p:stCondLst>
                                        </p:cTn>
                                        <p:tgtEl>
                                          <p:spTgt spid="149"/>
                                        </p:tgtEl>
                                        <p:attrNameLst>
                                          <p:attrName>style.visibility</p:attrName>
                                        </p:attrNameLst>
                                      </p:cBhvr>
                                      <p:to>
                                        <p:strVal val="visible"/>
                                      </p:to>
                                    </p:set>
                                    <p:animEffect transition="in" filter="fade">
                                      <p:cBhvr>
                                        <p:cTn id="52" dur="500"/>
                                        <p:tgtEl>
                                          <p:spTgt spid="149"/>
                                        </p:tgtEl>
                                      </p:cBhvr>
                                    </p:animEffect>
                                  </p:childTnLst>
                                </p:cTn>
                              </p:par>
                              <p:par>
                                <p:cTn id="53" presetID="42" presetClass="path" presetSubtype="0" decel="100000" fill="hold" nodeType="withEffect">
                                  <p:stCondLst>
                                    <p:cond delay="250"/>
                                  </p:stCondLst>
                                  <p:childTnLst>
                                    <p:animMotion origin="layout" path="M 0 -4.44444E-6 L 0 0.0257 " pathEditMode="relative" rAng="0" ptsTypes="AA">
                                      <p:cBhvr>
                                        <p:cTn id="54" dur="500" spd="-100000" fill="hold"/>
                                        <p:tgtEl>
                                          <p:spTgt spid="149"/>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P spid="103" grpId="0" animBg="1"/>
      <p:bldP spid="103" grpId="1" animBg="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10368309" y="1621469"/>
            <a:ext cx="1678686" cy="4489772"/>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305645"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947076" y="4021207"/>
            <a:ext cx="498891"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10488086" y="4343827"/>
            <a:ext cx="1372190" cy="576406"/>
          </a:xfrm>
          <a:prstGeom prst="rect">
            <a:avLst/>
          </a:prstGeom>
        </p:spPr>
        <p:txBody>
          <a:bodyPr wrap="square" lIns="0" tIns="0" rIns="0" bIns="0">
            <a:spAutoFit/>
          </a:bodyPr>
          <a:lstStyle/>
          <a:p>
            <a:pPr marL="0" marR="0" lvl="0" indent="0" algn="ctr" defTabSz="861357" rtl="0" eaLnBrk="1" fontAlgn="auto" latinLnBrk="0" hangingPunct="1">
              <a:lnSpc>
                <a:spcPct val="100000"/>
              </a:lnSpc>
              <a:spcBef>
                <a:spcPct val="0"/>
              </a:spcBef>
              <a:spcAft>
                <a:spcPct val="3500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a:ea typeface="+mn-ea"/>
                <a:cs typeface="Segoe UI"/>
              </a:rPr>
              <a:t>Securely access secrets from your application</a:t>
            </a: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701961" y="1621469"/>
            <a:ext cx="1678686" cy="4489772"/>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305645"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738832"/>
            </a:xfrm>
            <a:prstGeom prst="rect">
              <a:avLst/>
            </a:prstGeom>
          </p:spPr>
          <p:txBody>
            <a:bodyPr wrap="square" lIns="0" tIns="0" rIns="0" bIns="0">
              <a:spAutoFit/>
            </a:bodyPr>
            <a:lstStyle/>
            <a:p>
              <a:pPr marL="0" marR="0" lvl="0" indent="0" algn="ctr" defTabSz="861357" rtl="0" eaLnBrk="1" fontAlgn="auto" latinLnBrk="0" hangingPunct="1">
                <a:lnSpc>
                  <a:spcPct val="100000"/>
                </a:lnSpc>
                <a:spcBef>
                  <a:spcPct val="0"/>
                </a:spcBef>
                <a:spcAft>
                  <a:spcPct val="3500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7030031" y="1621469"/>
            <a:ext cx="1678686" cy="4489772"/>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305645"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318694"/>
            </a:xfrm>
            <a:prstGeom prst="rect">
              <a:avLst/>
            </a:prstGeom>
          </p:spPr>
          <p:txBody>
            <a:bodyPr wrap="square" lIns="0" tIns="0" rIns="0" bIns="0">
              <a:spAutoFit/>
            </a:bodyPr>
            <a:lstStyle/>
            <a:p>
              <a:pPr marL="0" marR="0" lvl="0" indent="0" algn="ctr" defTabSz="861357" rtl="0" eaLnBrk="1" fontAlgn="auto" latinLnBrk="0" hangingPunct="1">
                <a:lnSpc>
                  <a:spcPct val="100000"/>
                </a:lnSpc>
                <a:spcBef>
                  <a:spcPct val="0"/>
                </a:spcBef>
                <a:spcAft>
                  <a:spcPct val="3500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3" name="Rectangle 22">
            <a:extLst>
              <a:ext uri="{FF2B5EF4-FFF2-40B4-BE49-F238E27FC236}">
                <a16:creationId xmlns:a16="http://schemas.microsoft.com/office/drawing/2014/main" id="{F228B69E-248C-4D9E-8ED3-547B93FBEDA3}"/>
              </a:ext>
            </a:extLst>
          </p:cNvPr>
          <p:cNvSpPr/>
          <p:nvPr/>
        </p:nvSpPr>
        <p:spPr bwMode="auto">
          <a:xfrm>
            <a:off x="5366074" y="1621469"/>
            <a:ext cx="1678686" cy="4489772"/>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305645"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B</a:t>
            </a:r>
            <a:r>
              <a:rPr kumimoji="0" lang="en-US" sz="1836" b="0" i="0" u="none" strike="noStrike" kern="1200" cap="none" spc="0" normalizeH="0" baseline="0" noProof="0" dirty="0" err="1">
                <a:ln>
                  <a:noFill/>
                </a:ln>
                <a:solidFill>
                  <a:srgbClr val="FFFFFF"/>
                </a:solidFill>
                <a:effectLst/>
                <a:uLnTx/>
                <a:uFillTx/>
                <a:latin typeface="Segoe UI Semibold"/>
                <a:ea typeface="Segoe UI" pitchFamily="34" charset="0"/>
                <a:cs typeface="Segoe UI" pitchFamily="34" charset="0"/>
              </a:rPr>
              <a:t>indings</a:t>
            </a:r>
            <a:endParaRPr kumimoji="0" lang="en-US" sz="1836"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(input/output</a:t>
            </a:r>
            <a:r>
              <a:rPr kumimoji="0" lang="en-US" sz="1836"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t>
            </a:r>
            <a:endParaRPr kumimoji="0" lang="en-US" sz="1632"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5941378" y="4019288"/>
            <a:ext cx="528075"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5419202" y="4343827"/>
            <a:ext cx="1572428" cy="1412174"/>
          </a:xfrm>
          <a:prstGeom prst="rect">
            <a:avLst/>
          </a:prstGeom>
        </p:spPr>
        <p:txBody>
          <a:bodyPr wrap="square" lIns="0" tIns="0" rIns="0" bIns="0">
            <a:spAutoFit/>
          </a:bodyPr>
          <a:lstStyle/>
          <a:p>
            <a:pPr marL="0" marR="0" lvl="0" indent="0" algn="ctr" defTabSz="861357" rtl="0" eaLnBrk="1" fontAlgn="auto" latinLnBrk="0" hangingPunct="1">
              <a:lnSpc>
                <a:spcPct val="100000"/>
              </a:lnSpc>
              <a:spcBef>
                <a:spcPct val="0"/>
              </a:spcBef>
              <a:spcAft>
                <a:spcPct val="3500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Segoe UI"/>
              </a:rPr>
              <a:t>Trigger code through events from a large array of inputs</a:t>
            </a:r>
          </a:p>
          <a:p>
            <a:pPr marL="0" marR="0" lvl="0" indent="0" algn="ctr" defTabSz="861357" rtl="0" eaLnBrk="1" fontAlgn="auto" latinLnBrk="0" hangingPunct="1">
              <a:lnSpc>
                <a:spcPct val="100000"/>
              </a:lnSpc>
              <a:spcBef>
                <a:spcPct val="0"/>
              </a:spcBef>
              <a:spcAft>
                <a:spcPct val="3500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Segoe UI"/>
              </a:rPr>
              <a:t>Input and output bindings to external resources including databases and queues</a:t>
            </a:r>
          </a:p>
        </p:txBody>
      </p:sp>
      <p:grpSp>
        <p:nvGrpSpPr>
          <p:cNvPr id="11" name="Group 10">
            <a:extLst>
              <a:ext uri="{FF2B5EF4-FFF2-40B4-BE49-F238E27FC236}">
                <a16:creationId xmlns:a16="http://schemas.microsoft.com/office/drawing/2014/main" id="{E0715D2D-591E-463F-9E5D-9C9F185A74A9}"/>
              </a:ext>
            </a:extLst>
          </p:cNvPr>
          <p:cNvGrpSpPr/>
          <p:nvPr/>
        </p:nvGrpSpPr>
        <p:grpSpPr>
          <a:xfrm>
            <a:off x="3688079" y="1621469"/>
            <a:ext cx="1678686" cy="4489772"/>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305645"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3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3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3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3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65155"/>
            </a:xfrm>
            <a:prstGeom prst="rect">
              <a:avLst/>
            </a:prstGeom>
          </p:spPr>
          <p:txBody>
            <a:bodyPr wrap="square" lIns="0" tIns="0" rIns="0" bIns="0">
              <a:spAutoFit/>
            </a:bodyPr>
            <a:lstStyle/>
            <a:p>
              <a:pPr marL="0" marR="0" lvl="0" indent="0" algn="ctr" defTabSz="861357" rtl="0" eaLnBrk="1" fontAlgn="auto" latinLnBrk="0" hangingPunct="1">
                <a:lnSpc>
                  <a:spcPct val="100000"/>
                </a:lnSpc>
                <a:spcBef>
                  <a:spcPct val="0"/>
                </a:spcBef>
                <a:spcAft>
                  <a:spcPct val="3500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19584" y="1621469"/>
            <a:ext cx="1678686" cy="4489772"/>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305645"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53540"/>
            </a:xfrm>
            <a:prstGeom prst="rect">
              <a:avLst/>
            </a:prstGeom>
          </p:spPr>
          <p:txBody>
            <a:bodyPr wrap="square" lIns="0" tIns="0" rIns="0" bIns="0">
              <a:spAutoFit/>
            </a:bodyPr>
            <a:lstStyle/>
            <a:p>
              <a:pPr marL="0" marR="0" lvl="0" indent="0" algn="ctr" defTabSz="861357" rtl="0" eaLnBrk="1" fontAlgn="auto" latinLnBrk="0" hangingPunct="1">
                <a:lnSpc>
                  <a:spcPct val="100000"/>
                </a:lnSpc>
                <a:spcBef>
                  <a:spcPct val="0"/>
                </a:spcBef>
                <a:spcAft>
                  <a:spcPct val="3500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CBB09681-7858-40EA-A8A7-B6D395F762CA}"/>
              </a:ext>
            </a:extLst>
          </p:cNvPr>
          <p:cNvGrpSpPr/>
          <p:nvPr/>
        </p:nvGrpSpPr>
        <p:grpSpPr>
          <a:xfrm>
            <a:off x="349405" y="1621469"/>
            <a:ext cx="1678686" cy="4489772"/>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305645"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53540"/>
            </a:xfrm>
            <a:prstGeom prst="rect">
              <a:avLst/>
            </a:prstGeom>
          </p:spPr>
          <p:txBody>
            <a:bodyPr wrap="square" lIns="0" tIns="0" rIns="0" bIns="0">
              <a:spAutoFit/>
            </a:bodyPr>
            <a:lstStyle/>
            <a:p>
              <a:pPr marL="0" marR="0" lvl="0" indent="0" algn="ctr" defTabSz="861357" rtl="0" eaLnBrk="1" fontAlgn="auto" latinLnBrk="0" hangingPunct="1">
                <a:lnSpc>
                  <a:spcPct val="100000"/>
                </a:lnSpc>
                <a:spcBef>
                  <a:spcPct val="0"/>
                </a:spcBef>
                <a:spcAft>
                  <a:spcPct val="3500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60869" y="2164549"/>
            <a:ext cx="614980" cy="61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60869" y="2164549"/>
            <a:ext cx="614980" cy="61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986628" y="2220796"/>
            <a:ext cx="452189" cy="566830"/>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 name="Graphic 2" descr="Plugged Unplugged">
            <a:extLst>
              <a:ext uri="{FF2B5EF4-FFF2-40B4-BE49-F238E27FC236}">
                <a16:creationId xmlns:a16="http://schemas.microsoft.com/office/drawing/2014/main" id="{1EFF9AB9-62B6-41FC-BCAD-B096ABD25BFE}"/>
              </a:ext>
            </a:extLst>
          </p:cNvPr>
          <p:cNvGrpSpPr/>
          <p:nvPr/>
        </p:nvGrpSpPr>
        <p:grpSpPr>
          <a:xfrm>
            <a:off x="5839744" y="2075750"/>
            <a:ext cx="735553" cy="735553"/>
            <a:chOff x="5638800" y="1226390"/>
            <a:chExt cx="914400" cy="914400"/>
          </a:xfrm>
        </p:grpSpPr>
        <p:sp>
          <p:nvSpPr>
            <p:cNvPr id="6" name="Freeform: Shape 5">
              <a:extLst>
                <a:ext uri="{FF2B5EF4-FFF2-40B4-BE49-F238E27FC236}">
                  <a16:creationId xmlns:a16="http://schemas.microsoft.com/office/drawing/2014/main" id="{D484A3E2-7DF9-455B-A625-585D00D49513}"/>
                </a:ext>
              </a:extLst>
            </p:cNvPr>
            <p:cNvSpPr/>
            <p:nvPr/>
          </p:nvSpPr>
          <p:spPr>
            <a:xfrm>
              <a:off x="5657850" y="1342242"/>
              <a:ext cx="514185" cy="417382"/>
            </a:xfrm>
            <a:custGeom>
              <a:avLst/>
              <a:gdLst>
                <a:gd name="connsiteX0" fmla="*/ 411690 w 514185"/>
                <a:gd name="connsiteY0" fmla="*/ 368770 h 417382"/>
                <a:gd name="connsiteX1" fmla="*/ 357807 w 514185"/>
                <a:gd name="connsiteY1" fmla="*/ 314887 h 417382"/>
                <a:gd name="connsiteX2" fmla="*/ 411690 w 514185"/>
                <a:gd name="connsiteY2" fmla="*/ 261004 h 417382"/>
                <a:gd name="connsiteX3" fmla="*/ 465573 w 514185"/>
                <a:gd name="connsiteY3" fmla="*/ 314887 h 417382"/>
                <a:gd name="connsiteX4" fmla="*/ 505982 w 514185"/>
                <a:gd name="connsiteY4" fmla="*/ 314554 h 417382"/>
                <a:gd name="connsiteX5" fmla="*/ 505978 w 514185"/>
                <a:gd name="connsiteY5" fmla="*/ 274472 h 417382"/>
                <a:gd name="connsiteX6" fmla="*/ 452095 w 514185"/>
                <a:gd name="connsiteY6" fmla="*/ 220599 h 417382"/>
                <a:gd name="connsiteX7" fmla="*/ 485775 w 514185"/>
                <a:gd name="connsiteY7" fmla="*/ 186919 h 417382"/>
                <a:gd name="connsiteX8" fmla="*/ 418424 w 514185"/>
                <a:gd name="connsiteY8" fmla="*/ 119567 h 417382"/>
                <a:gd name="connsiteX9" fmla="*/ 238830 w 514185"/>
                <a:gd name="connsiteY9" fmla="*/ 101232 h 417382"/>
                <a:gd name="connsiteX10" fmla="*/ 216741 w 514185"/>
                <a:gd name="connsiteY10" fmla="*/ 78372 h 417382"/>
                <a:gd name="connsiteX11" fmla="*/ 31880 w 514185"/>
                <a:gd name="connsiteY11" fmla="*/ 0 h 417382"/>
                <a:gd name="connsiteX12" fmla="*/ 0 w 514185"/>
                <a:gd name="connsiteY12" fmla="*/ 0 h 417382"/>
                <a:gd name="connsiteX13" fmla="*/ 0 w 514185"/>
                <a:gd name="connsiteY13" fmla="*/ 57150 h 417382"/>
                <a:gd name="connsiteX14" fmla="*/ 31880 w 514185"/>
                <a:gd name="connsiteY14" fmla="*/ 57150 h 417382"/>
                <a:gd name="connsiteX15" fmla="*/ 175708 w 514185"/>
                <a:gd name="connsiteY15" fmla="*/ 118110 h 417382"/>
                <a:gd name="connsiteX16" fmla="*/ 198396 w 514185"/>
                <a:gd name="connsiteY16" fmla="*/ 141580 h 417382"/>
                <a:gd name="connsiteX17" fmla="*/ 216418 w 514185"/>
                <a:gd name="connsiteY17" fmla="*/ 321602 h 417382"/>
                <a:gd name="connsiteX18" fmla="*/ 283721 w 514185"/>
                <a:gd name="connsiteY18" fmla="*/ 388972 h 417382"/>
                <a:gd name="connsiteX19" fmla="*/ 317402 w 514185"/>
                <a:gd name="connsiteY19" fmla="*/ 355292 h 417382"/>
                <a:gd name="connsiteX20" fmla="*/ 371275 w 514185"/>
                <a:gd name="connsiteY20" fmla="*/ 409175 h 417382"/>
                <a:gd name="connsiteX21" fmla="*/ 411685 w 514185"/>
                <a:gd name="connsiteY21" fmla="*/ 408851 h 417382"/>
                <a:gd name="connsiteX22" fmla="*/ 411690 w 514185"/>
                <a:gd name="connsiteY22" fmla="*/ 368770 h 41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185" h="417382">
                  <a:moveTo>
                    <a:pt x="411690" y="368770"/>
                  </a:moveTo>
                  <a:lnTo>
                    <a:pt x="357807" y="314887"/>
                  </a:lnTo>
                  <a:lnTo>
                    <a:pt x="411690" y="261004"/>
                  </a:lnTo>
                  <a:lnTo>
                    <a:pt x="465573" y="314887"/>
                  </a:lnTo>
                  <a:cubicBezTo>
                    <a:pt x="476823" y="325954"/>
                    <a:pt x="494915" y="325805"/>
                    <a:pt x="505982" y="314554"/>
                  </a:cubicBezTo>
                  <a:cubicBezTo>
                    <a:pt x="516922" y="303431"/>
                    <a:pt x="516920" y="285592"/>
                    <a:pt x="505978" y="274472"/>
                  </a:cubicBezTo>
                  <a:lnTo>
                    <a:pt x="452095" y="220599"/>
                  </a:lnTo>
                  <a:lnTo>
                    <a:pt x="485775" y="186919"/>
                  </a:lnTo>
                  <a:lnTo>
                    <a:pt x="418424" y="119567"/>
                  </a:lnTo>
                  <a:cubicBezTo>
                    <a:pt x="370492" y="71618"/>
                    <a:pt x="295463" y="63958"/>
                    <a:pt x="238830" y="101232"/>
                  </a:cubicBezTo>
                  <a:lnTo>
                    <a:pt x="216741" y="78372"/>
                  </a:lnTo>
                  <a:cubicBezTo>
                    <a:pt x="168193" y="28414"/>
                    <a:pt x="101541" y="157"/>
                    <a:pt x="31880" y="0"/>
                  </a:cubicBezTo>
                  <a:lnTo>
                    <a:pt x="0" y="0"/>
                  </a:lnTo>
                  <a:lnTo>
                    <a:pt x="0" y="57150"/>
                  </a:lnTo>
                  <a:lnTo>
                    <a:pt x="31880" y="57150"/>
                  </a:lnTo>
                  <a:cubicBezTo>
                    <a:pt x="86078" y="57258"/>
                    <a:pt x="137939" y="79238"/>
                    <a:pt x="175708" y="118110"/>
                  </a:cubicBezTo>
                  <a:lnTo>
                    <a:pt x="198396" y="141580"/>
                  </a:lnTo>
                  <a:cubicBezTo>
                    <a:pt x="160805" y="198231"/>
                    <a:pt x="168342" y="273526"/>
                    <a:pt x="216418" y="321602"/>
                  </a:cubicBezTo>
                  <a:lnTo>
                    <a:pt x="283721" y="388972"/>
                  </a:lnTo>
                  <a:lnTo>
                    <a:pt x="317402" y="355292"/>
                  </a:lnTo>
                  <a:lnTo>
                    <a:pt x="371275" y="409175"/>
                  </a:lnTo>
                  <a:cubicBezTo>
                    <a:pt x="382523" y="420244"/>
                    <a:pt x="400616" y="420099"/>
                    <a:pt x="411685" y="408851"/>
                  </a:cubicBezTo>
                  <a:cubicBezTo>
                    <a:pt x="422627" y="397732"/>
                    <a:pt x="422629" y="379891"/>
                    <a:pt x="411690" y="368770"/>
                  </a:cubicBezTo>
                  <a:close/>
                </a:path>
              </a:pathLst>
            </a:custGeom>
            <a:solidFill>
              <a:srgbClr val="50E6FF"/>
            </a:solid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2270205-D2BD-4D2C-9952-415F315EBDC4}"/>
                </a:ext>
              </a:extLst>
            </p:cNvPr>
            <p:cNvSpPr/>
            <p:nvPr/>
          </p:nvSpPr>
          <p:spPr>
            <a:xfrm>
              <a:off x="6049927" y="1640946"/>
              <a:ext cx="484222" cy="385544"/>
            </a:xfrm>
            <a:custGeom>
              <a:avLst/>
              <a:gdLst>
                <a:gd name="connsiteX0" fmla="*/ 452857 w 484222"/>
                <a:gd name="connsiteY0" fmla="*/ 328393 h 385544"/>
                <a:gd name="connsiteX1" fmla="*/ 313792 w 484222"/>
                <a:gd name="connsiteY1" fmla="*/ 272148 h 385544"/>
                <a:gd name="connsiteX2" fmla="*/ 287741 w 484222"/>
                <a:gd name="connsiteY2" fmla="*/ 246945 h 385544"/>
                <a:gd name="connsiteX3" fmla="*/ 269396 w 484222"/>
                <a:gd name="connsiteY3" fmla="*/ 67351 h 385544"/>
                <a:gd name="connsiteX4" fmla="*/ 202044 w 484222"/>
                <a:gd name="connsiteY4" fmla="*/ 0 h 385544"/>
                <a:gd name="connsiteX5" fmla="*/ 0 w 484222"/>
                <a:gd name="connsiteY5" fmla="*/ 202063 h 385544"/>
                <a:gd name="connsiteX6" fmla="*/ 67351 w 484222"/>
                <a:gd name="connsiteY6" fmla="*/ 269415 h 385544"/>
                <a:gd name="connsiteX7" fmla="*/ 247374 w 484222"/>
                <a:gd name="connsiteY7" fmla="*/ 287426 h 385544"/>
                <a:gd name="connsiteX8" fmla="*/ 274044 w 484222"/>
                <a:gd name="connsiteY8" fmla="*/ 313230 h 385544"/>
                <a:gd name="connsiteX9" fmla="*/ 452857 w 484222"/>
                <a:gd name="connsiteY9" fmla="*/ 385543 h 385544"/>
                <a:gd name="connsiteX10" fmla="*/ 484222 w 484222"/>
                <a:gd name="connsiteY10" fmla="*/ 385543 h 385544"/>
                <a:gd name="connsiteX11" fmla="*/ 484222 w 484222"/>
                <a:gd name="connsiteY11" fmla="*/ 328393 h 38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222" h="385544">
                  <a:moveTo>
                    <a:pt x="452857" y="328393"/>
                  </a:moveTo>
                  <a:cubicBezTo>
                    <a:pt x="400940" y="328502"/>
                    <a:pt x="351036" y="308318"/>
                    <a:pt x="313792" y="272148"/>
                  </a:cubicBezTo>
                  <a:lnTo>
                    <a:pt x="287741" y="246945"/>
                  </a:lnTo>
                  <a:cubicBezTo>
                    <a:pt x="324988" y="190305"/>
                    <a:pt x="317326" y="115291"/>
                    <a:pt x="269396" y="67351"/>
                  </a:cubicBezTo>
                  <a:lnTo>
                    <a:pt x="202044" y="0"/>
                  </a:lnTo>
                  <a:lnTo>
                    <a:pt x="0" y="202063"/>
                  </a:lnTo>
                  <a:lnTo>
                    <a:pt x="67351" y="269415"/>
                  </a:lnTo>
                  <a:cubicBezTo>
                    <a:pt x="115430" y="317486"/>
                    <a:pt x="190724" y="325020"/>
                    <a:pt x="247374" y="287426"/>
                  </a:cubicBezTo>
                  <a:lnTo>
                    <a:pt x="274044" y="313230"/>
                  </a:lnTo>
                  <a:cubicBezTo>
                    <a:pt x="321934" y="359735"/>
                    <a:pt x="386102" y="385685"/>
                    <a:pt x="452857" y="385543"/>
                  </a:cubicBezTo>
                  <a:lnTo>
                    <a:pt x="484222" y="385543"/>
                  </a:lnTo>
                  <a:lnTo>
                    <a:pt x="484222" y="328393"/>
                  </a:lnTo>
                  <a:close/>
                </a:path>
              </a:pathLst>
            </a:custGeom>
            <a:solidFill>
              <a:schemeClr val="bg1"/>
            </a:solid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9" name="Title 3">
            <a:extLst>
              <a:ext uri="{FF2B5EF4-FFF2-40B4-BE49-F238E27FC236}">
                <a16:creationId xmlns:a16="http://schemas.microsoft.com/office/drawing/2014/main" id="{4FE4860E-5402-4A1F-A82A-506DF728544F}"/>
              </a:ext>
            </a:extLst>
          </p:cNvPr>
          <p:cNvSpPr txBox="1">
            <a:spLocks/>
          </p:cNvSpPr>
          <p:nvPr/>
        </p:nvSpPr>
        <p:spPr>
          <a:xfrm>
            <a:off x="442941" y="483395"/>
            <a:ext cx="11237870" cy="56502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Microservice building blocks</a:t>
            </a:r>
          </a:p>
        </p:txBody>
      </p:sp>
    </p:spTree>
    <p:extLst>
      <p:ext uri="{BB962C8B-B14F-4D97-AF65-F5344CB8AC3E}">
        <p14:creationId xmlns:p14="http://schemas.microsoft.com/office/powerpoint/2010/main" val="5893930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2.08333E-7 -7.40741E-7 L 2.08333E-7 0.0257 " pathEditMode="relative" rAng="0" ptsTypes="AA">
                                      <p:cBhvr>
                                        <p:cTn id="9" dur="500" spd="-100000" fill="hold"/>
                                        <p:tgtEl>
                                          <p:spTgt spid="109"/>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EA8F6B9-4FC7-47FA-992C-8189DEBDA861}"/>
              </a:ext>
            </a:extLst>
          </p:cNvPr>
          <p:cNvGrpSpPr/>
          <p:nvPr/>
        </p:nvGrpSpPr>
        <p:grpSpPr>
          <a:xfrm>
            <a:off x="735457" y="1285570"/>
            <a:ext cx="5249630" cy="925545"/>
            <a:chOff x="584200" y="1384302"/>
            <a:chExt cx="4486401" cy="907479"/>
          </a:xfrm>
        </p:grpSpPr>
        <p:sp>
          <p:nvSpPr>
            <p:cNvPr id="4" name="Freeform: Shape 3">
              <a:extLst>
                <a:ext uri="{FF2B5EF4-FFF2-40B4-BE49-F238E27FC236}">
                  <a16:creationId xmlns:a16="http://schemas.microsoft.com/office/drawing/2014/main" id="{C27D4C6F-26DF-4B98-A694-286C90F6FB82}"/>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B4F12B96-F004-48A4-AB7A-13F59D17D2C5}"/>
                </a:ext>
              </a:extLst>
            </p:cNvPr>
            <p:cNvSpPr/>
            <p:nvPr/>
          </p:nvSpPr>
          <p:spPr>
            <a:xfrm>
              <a:off x="1122364" y="1398588"/>
              <a:ext cx="3948237" cy="893193"/>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306"/>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Segoe UI"/>
                  <a:ea typeface="+mn-ea"/>
                  <a:cs typeface="+mn-cs"/>
                </a:rPr>
                <a:t>Standard APIs accessed over http/</a:t>
              </a:r>
              <a:r>
                <a:rPr kumimoji="0" lang="en-US" sz="1428" b="0" i="0" u="none" strike="noStrike" kern="0" cap="none" spc="0" normalizeH="0" baseline="0" noProof="0" err="1">
                  <a:ln>
                    <a:noFill/>
                  </a:ln>
                  <a:solidFill>
                    <a:srgbClr val="000000"/>
                  </a:solidFill>
                  <a:effectLst/>
                  <a:uLnTx/>
                  <a:uFillTx/>
                  <a:latin typeface="Segoe UI"/>
                  <a:ea typeface="+mn-ea"/>
                  <a:cs typeface="+mn-cs"/>
                </a:rPr>
                <a:t>gRPC</a:t>
              </a:r>
              <a:r>
                <a:rPr kumimoji="0" lang="en-US" sz="1428" b="0" i="0" u="none" strike="noStrike" kern="0" cap="none" spc="0" normalizeH="0" baseline="0" noProof="0">
                  <a:ln>
                    <a:noFill/>
                  </a:ln>
                  <a:solidFill>
                    <a:srgbClr val="000000"/>
                  </a:solidFill>
                  <a:effectLst/>
                  <a:uLnTx/>
                  <a:uFillTx/>
                  <a:latin typeface="Segoe UI"/>
                  <a:ea typeface="+mn-ea"/>
                  <a:cs typeface="+mn-cs"/>
                </a:rPr>
                <a:t> protocols from user service code</a:t>
              </a:r>
            </a:p>
            <a:p>
              <a:pPr marL="0" marR="0" lvl="0" indent="0" algn="l" defTabSz="932563" rtl="0" eaLnBrk="1" fontAlgn="auto" latinLnBrk="0" hangingPunct="1">
                <a:lnSpc>
                  <a:spcPct val="100000"/>
                </a:lnSpc>
                <a:spcBef>
                  <a:spcPts val="306"/>
                </a:spcBef>
                <a:spcAft>
                  <a:spcPts val="0"/>
                </a:spcAft>
                <a:buClrTx/>
                <a:buSzTx/>
                <a:buFontTx/>
                <a:buNone/>
                <a:tabLst/>
                <a:defRPr/>
              </a:pPr>
              <a:r>
                <a:rPr kumimoji="0" lang="en-US" sz="1224" b="0" i="0" u="none" strike="noStrike" kern="0" cap="none" spc="0" normalizeH="0" baseline="0" noProof="0">
                  <a:ln>
                    <a:noFill/>
                  </a:ln>
                  <a:solidFill>
                    <a:srgbClr val="0078D4"/>
                  </a:solidFill>
                  <a:effectLst/>
                  <a:uLnTx/>
                  <a:uFillTx/>
                  <a:latin typeface="Segoe UI"/>
                  <a:ea typeface="+mn-ea"/>
                  <a:cs typeface="+mn-cs"/>
                </a:rPr>
                <a:t>http://localhost:3500/v1.0/invoke/cart/method/neworder</a:t>
              </a:r>
            </a:p>
            <a:p>
              <a:pPr marL="0" marR="0" lvl="0" indent="0" algn="l" defTabSz="932563" rtl="0" eaLnBrk="1" fontAlgn="auto" latinLnBrk="0" hangingPunct="1">
                <a:lnSpc>
                  <a:spcPct val="100000"/>
                </a:lnSpc>
                <a:spcBef>
                  <a:spcPts val="306"/>
                </a:spcBef>
                <a:spcAft>
                  <a:spcPts val="0"/>
                </a:spcAft>
                <a:buClrTx/>
                <a:buSzTx/>
                <a:buFontTx/>
                <a:buNone/>
                <a:tabLst/>
                <a:defRPr/>
              </a:pPr>
              <a:r>
                <a:rPr kumimoji="0" lang="en-US" sz="1224" b="0" i="0" u="none" strike="noStrike" kern="0" cap="none" spc="0" normalizeH="0" baseline="0" noProof="0">
                  <a:ln>
                    <a:noFill/>
                  </a:ln>
                  <a:solidFill>
                    <a:srgbClr val="0078D4"/>
                  </a:solidFill>
                  <a:effectLst/>
                  <a:uLnTx/>
                  <a:uFillTx/>
                  <a:latin typeface="Segoe UI"/>
                  <a:ea typeface="+mn-ea"/>
                  <a:cs typeface="+mn-cs"/>
                </a:rPr>
                <a:t>http://localhost:3500/v1.0/state/inventory/item67 </a:t>
              </a:r>
            </a:p>
          </p:txBody>
        </p:sp>
      </p:grpSp>
      <p:grpSp>
        <p:nvGrpSpPr>
          <p:cNvPr id="6" name="Group 5">
            <a:extLst>
              <a:ext uri="{FF2B5EF4-FFF2-40B4-BE49-F238E27FC236}">
                <a16:creationId xmlns:a16="http://schemas.microsoft.com/office/drawing/2014/main" id="{948AA27C-CF45-4569-9C0B-95C875CA4DAC}"/>
              </a:ext>
            </a:extLst>
          </p:cNvPr>
          <p:cNvGrpSpPr/>
          <p:nvPr/>
        </p:nvGrpSpPr>
        <p:grpSpPr>
          <a:xfrm>
            <a:off x="6765872" y="1246980"/>
            <a:ext cx="4665752" cy="462798"/>
            <a:chOff x="584200" y="1384302"/>
            <a:chExt cx="4574682" cy="453765"/>
          </a:xfrm>
        </p:grpSpPr>
        <p:sp>
          <p:nvSpPr>
            <p:cNvPr id="7" name="Freeform: Shape 6">
              <a:extLst>
                <a:ext uri="{FF2B5EF4-FFF2-40B4-BE49-F238E27FC236}">
                  <a16:creationId xmlns:a16="http://schemas.microsoft.com/office/drawing/2014/main" id="{AF053212-E931-4FE4-995D-61A3F6F60D7D}"/>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B60552F2-B674-42C5-9860-E4974379C086}"/>
                </a:ext>
              </a:extLst>
            </p:cNvPr>
            <p:cNvSpPr/>
            <p:nvPr/>
          </p:nvSpPr>
          <p:spPr>
            <a:xfrm>
              <a:off x="1122363" y="1398588"/>
              <a:ext cx="4036519" cy="43947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Segoe UI"/>
                  <a:ea typeface="+mn-ea"/>
                  <a:cs typeface="+mn-cs"/>
                </a:rPr>
                <a:t>Runs as local “side car library” dynamically loaded at runtime for each service</a:t>
              </a:r>
            </a:p>
          </p:txBody>
        </p:sp>
      </p:grpSp>
      <p:sp>
        <p:nvSpPr>
          <p:cNvPr id="9" name="Rectangle 8">
            <a:extLst>
              <a:ext uri="{FF2B5EF4-FFF2-40B4-BE49-F238E27FC236}">
                <a16:creationId xmlns:a16="http://schemas.microsoft.com/office/drawing/2014/main" id="{EAA79313-D575-4F75-B984-36733D176AF9}"/>
              </a:ext>
            </a:extLst>
          </p:cNvPr>
          <p:cNvSpPr/>
          <p:nvPr/>
        </p:nvSpPr>
        <p:spPr bwMode="auto">
          <a:xfrm>
            <a:off x="594639" y="4507668"/>
            <a:ext cx="11244087" cy="2145312"/>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83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08859" y="5211632"/>
            <a:ext cx="1086556" cy="846187"/>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89198" y="4307533"/>
            <a:ext cx="3840049" cy="385694"/>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126154" y="3965111"/>
            <a:ext cx="2184169" cy="3432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Microservice building blocks</a:t>
            </a:r>
          </a:p>
        </p:txBody>
      </p:sp>
      <p:grpSp>
        <p:nvGrpSpPr>
          <p:cNvPr id="2" name="Group 1">
            <a:extLst>
              <a:ext uri="{FF2B5EF4-FFF2-40B4-BE49-F238E27FC236}">
                <a16:creationId xmlns:a16="http://schemas.microsoft.com/office/drawing/2014/main" id="{7FFB102F-9D5C-4F5E-9DB1-00CA9D2F557D}"/>
              </a:ext>
            </a:extLst>
          </p:cNvPr>
          <p:cNvGrpSpPr/>
          <p:nvPr/>
        </p:nvGrpSpPr>
        <p:grpSpPr>
          <a:xfrm>
            <a:off x="2509635" y="4870078"/>
            <a:ext cx="9056011" cy="1529296"/>
            <a:chOff x="2459786" y="4775020"/>
            <a:chExt cx="8879248" cy="1499446"/>
          </a:xfrm>
        </p:grpSpPr>
        <p:grpSp>
          <p:nvGrpSpPr>
            <p:cNvPr id="110" name="Group 109">
              <a:extLst>
                <a:ext uri="{FF2B5EF4-FFF2-40B4-BE49-F238E27FC236}">
                  <a16:creationId xmlns:a16="http://schemas.microsoft.com/office/drawing/2014/main" id="{43D1974D-6588-45AF-8EE8-E6FCD30C37D8}"/>
                </a:ext>
              </a:extLst>
            </p:cNvPr>
            <p:cNvGrpSpPr/>
            <p:nvPr/>
          </p:nvGrpSpPr>
          <p:grpSpPr>
            <a:xfrm>
              <a:off x="2459786" y="4775020"/>
              <a:ext cx="8879248" cy="1499446"/>
              <a:chOff x="1653163" y="3821452"/>
              <a:chExt cx="8879248" cy="1499446"/>
            </a:xfrm>
          </p:grpSpPr>
          <p:sp>
            <p:nvSpPr>
              <p:cNvPr id="111" name="Rectangle 110">
                <a:extLst>
                  <a:ext uri="{FF2B5EF4-FFF2-40B4-BE49-F238E27FC236}">
                    <a16:creationId xmlns:a16="http://schemas.microsoft.com/office/drawing/2014/main" id="{58A9EFCD-93A1-49BD-B670-A7B24B2A2D5B}"/>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6521" tIns="839343" rIns="186521"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12" name="Rectangle 111">
                <a:extLst>
                  <a:ext uri="{FF2B5EF4-FFF2-40B4-BE49-F238E27FC236}">
                    <a16:creationId xmlns:a16="http://schemas.microsoft.com/office/drawing/2014/main" id="{74C94BD9-5459-4D7A-A893-FD520C91F30E}"/>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3260" tIns="839343"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13" name="Rectangle 112">
                <a:extLst>
                  <a:ext uri="{FF2B5EF4-FFF2-40B4-BE49-F238E27FC236}">
                    <a16:creationId xmlns:a16="http://schemas.microsoft.com/office/drawing/2014/main" id="{067E862F-3CC8-4265-8A0D-8773698EF01B}"/>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3260" tIns="839343"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14" name="Rectangle 113">
                <a:extLst>
                  <a:ext uri="{FF2B5EF4-FFF2-40B4-BE49-F238E27FC236}">
                    <a16:creationId xmlns:a16="http://schemas.microsoft.com/office/drawing/2014/main" id="{7E33C2AC-070E-4E18-B9CE-E0E9E7E0DC3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3260" tIns="839343"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15" name="Rectangle 114">
                <a:extLst>
                  <a:ext uri="{FF2B5EF4-FFF2-40B4-BE49-F238E27FC236}">
                    <a16:creationId xmlns:a16="http://schemas.microsoft.com/office/drawing/2014/main" id="{E0B0CC4E-A5CF-42F3-A896-B96698469C09}"/>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3260" tIns="839343"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16" name="Rectangle 115">
                <a:extLst>
                  <a:ext uri="{FF2B5EF4-FFF2-40B4-BE49-F238E27FC236}">
                    <a16:creationId xmlns:a16="http://schemas.microsoft.com/office/drawing/2014/main" id="{2EAD12F7-413F-4B3F-89FB-CEAB89D1B3D3}"/>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3260" tIns="839343"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17" name="Rectangle 116">
                <a:extLst>
                  <a:ext uri="{FF2B5EF4-FFF2-40B4-BE49-F238E27FC236}">
                    <a16:creationId xmlns:a16="http://schemas.microsoft.com/office/drawing/2014/main" id="{F245F257-D54F-4AAC-89A5-AFA5ACEC2770}"/>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3260" tIns="839343"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18" name="Group 117">
                <a:extLst>
                  <a:ext uri="{FF2B5EF4-FFF2-40B4-BE49-F238E27FC236}">
                    <a16:creationId xmlns:a16="http://schemas.microsoft.com/office/drawing/2014/main" id="{DD04A921-0C88-4C8A-A47A-9BC9D71260F9}"/>
                  </a:ext>
                </a:extLst>
              </p:cNvPr>
              <p:cNvGrpSpPr/>
              <p:nvPr/>
            </p:nvGrpSpPr>
            <p:grpSpPr>
              <a:xfrm>
                <a:off x="2004737" y="4101434"/>
                <a:ext cx="418791" cy="314215"/>
                <a:chOff x="3018614" y="4968330"/>
                <a:chExt cx="418791" cy="314215"/>
              </a:xfrm>
            </p:grpSpPr>
            <p:sp>
              <p:nvSpPr>
                <p:cNvPr id="163" name="Rectangle 932">
                  <a:extLst>
                    <a:ext uri="{FF2B5EF4-FFF2-40B4-BE49-F238E27FC236}">
                      <a16:creationId xmlns:a16="http://schemas.microsoft.com/office/drawing/2014/main" id="{0358CF65-12C8-48B4-B401-097A6A416F82}"/>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64" name="Freeform 933">
                  <a:extLst>
                    <a:ext uri="{FF2B5EF4-FFF2-40B4-BE49-F238E27FC236}">
                      <a16:creationId xmlns:a16="http://schemas.microsoft.com/office/drawing/2014/main" id="{87140F9F-BD1B-4A2C-B3B9-2986B92CE5C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65" name="Freeform 934">
                  <a:extLst>
                    <a:ext uri="{FF2B5EF4-FFF2-40B4-BE49-F238E27FC236}">
                      <a16:creationId xmlns:a16="http://schemas.microsoft.com/office/drawing/2014/main" id="{AB6DF8C4-77AA-4EF9-9C35-B30CED54B235}"/>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66" name="Rectangle 936">
                  <a:extLst>
                    <a:ext uri="{FF2B5EF4-FFF2-40B4-BE49-F238E27FC236}">
                      <a16:creationId xmlns:a16="http://schemas.microsoft.com/office/drawing/2014/main" id="{4275731D-DD37-4315-96D6-69AE32471F6B}"/>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67" name="Rectangle 937">
                  <a:extLst>
                    <a:ext uri="{FF2B5EF4-FFF2-40B4-BE49-F238E27FC236}">
                      <a16:creationId xmlns:a16="http://schemas.microsoft.com/office/drawing/2014/main" id="{0A285150-FC1D-4F4A-92A3-8328F76FE727}"/>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68" name="Oval 938">
                  <a:extLst>
                    <a:ext uri="{FF2B5EF4-FFF2-40B4-BE49-F238E27FC236}">
                      <a16:creationId xmlns:a16="http://schemas.microsoft.com/office/drawing/2014/main" id="{D3F0EB07-24C1-45A5-B1F2-071993304B4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69" name="Rectangle 939">
                  <a:extLst>
                    <a:ext uri="{FF2B5EF4-FFF2-40B4-BE49-F238E27FC236}">
                      <a16:creationId xmlns:a16="http://schemas.microsoft.com/office/drawing/2014/main" id="{0A1C0E1D-C536-449D-9EBA-0DF83BABBC0F}"/>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70" name="Oval 940">
                  <a:extLst>
                    <a:ext uri="{FF2B5EF4-FFF2-40B4-BE49-F238E27FC236}">
                      <a16:creationId xmlns:a16="http://schemas.microsoft.com/office/drawing/2014/main" id="{5C9B4AE7-DB86-44CA-92F3-55CEC8F0BDB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71" name="Oval 941">
                  <a:extLst>
                    <a:ext uri="{FF2B5EF4-FFF2-40B4-BE49-F238E27FC236}">
                      <a16:creationId xmlns:a16="http://schemas.microsoft.com/office/drawing/2014/main" id="{D51A19DE-A405-4AB1-BD07-02E3A83B0432}"/>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72" name="Oval 942">
                  <a:extLst>
                    <a:ext uri="{FF2B5EF4-FFF2-40B4-BE49-F238E27FC236}">
                      <a16:creationId xmlns:a16="http://schemas.microsoft.com/office/drawing/2014/main" id="{FF2424B1-F3D2-4F40-BCA5-D9FC30837935}"/>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73" name="Rectangle 943">
                  <a:extLst>
                    <a:ext uri="{FF2B5EF4-FFF2-40B4-BE49-F238E27FC236}">
                      <a16:creationId xmlns:a16="http://schemas.microsoft.com/office/drawing/2014/main" id="{ADE44E93-C48B-4871-AF34-21E6170AA99B}"/>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74" name="Rectangle 944" descr="component solutions">
                  <a:extLst>
                    <a:ext uri="{FF2B5EF4-FFF2-40B4-BE49-F238E27FC236}">
                      <a16:creationId xmlns:a16="http://schemas.microsoft.com/office/drawing/2014/main" id="{61A9B294-C202-4E78-9F05-43C228CB8B64}"/>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75" name="Freeform 945">
                  <a:extLst>
                    <a:ext uri="{FF2B5EF4-FFF2-40B4-BE49-F238E27FC236}">
                      <a16:creationId xmlns:a16="http://schemas.microsoft.com/office/drawing/2014/main" id="{46646232-5B9D-4A6A-8323-0BF6D85D476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76" name="Freeform 946">
                  <a:extLst>
                    <a:ext uri="{FF2B5EF4-FFF2-40B4-BE49-F238E27FC236}">
                      <a16:creationId xmlns:a16="http://schemas.microsoft.com/office/drawing/2014/main" id="{7C1916AC-3BFA-4306-BD45-14CAA15D3820}"/>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77" name="Freeform 947">
                  <a:extLst>
                    <a:ext uri="{FF2B5EF4-FFF2-40B4-BE49-F238E27FC236}">
                      <a16:creationId xmlns:a16="http://schemas.microsoft.com/office/drawing/2014/main" id="{3AF721DA-2680-4243-8AFF-8680E0CE626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35C5107-F3A2-46D0-9507-87CB32FBF91C}"/>
                  </a:ext>
                </a:extLst>
              </p:cNvPr>
              <p:cNvGrpSpPr/>
              <p:nvPr/>
            </p:nvGrpSpPr>
            <p:grpSpPr>
              <a:xfrm>
                <a:off x="3236655" y="4103697"/>
                <a:ext cx="233132" cy="309689"/>
                <a:chOff x="4385537" y="4970593"/>
                <a:chExt cx="233132" cy="309689"/>
              </a:xfrm>
            </p:grpSpPr>
            <p:sp>
              <p:nvSpPr>
                <p:cNvPr id="160" name="Freeform: Shape 159">
                  <a:extLst>
                    <a:ext uri="{FF2B5EF4-FFF2-40B4-BE49-F238E27FC236}">
                      <a16:creationId xmlns:a16="http://schemas.microsoft.com/office/drawing/2014/main" id="{221BB709-6470-49C9-9405-2528F882483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170AEA1-E2BE-4640-B75B-0F8E8287FC99}"/>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731E0A1A-4093-40B6-AEC6-92887AECA822}"/>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8A8F57AE-A71B-4DA5-810C-3AF25DD1E431}"/>
                  </a:ext>
                </a:extLst>
              </p:cNvPr>
              <p:cNvGrpSpPr/>
              <p:nvPr/>
            </p:nvGrpSpPr>
            <p:grpSpPr>
              <a:xfrm>
                <a:off x="4235979" y="4148718"/>
                <a:ext cx="494558" cy="219646"/>
                <a:chOff x="5522126" y="5015614"/>
                <a:chExt cx="494558" cy="219646"/>
              </a:xfrm>
            </p:grpSpPr>
            <p:sp>
              <p:nvSpPr>
                <p:cNvPr id="153" name="AutoShape 131">
                  <a:extLst>
                    <a:ext uri="{FF2B5EF4-FFF2-40B4-BE49-F238E27FC236}">
                      <a16:creationId xmlns:a16="http://schemas.microsoft.com/office/drawing/2014/main" id="{6C5E6551-0FD1-463A-BC69-8FF37F280ACC}"/>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Rectangle 133">
                  <a:extLst>
                    <a:ext uri="{FF2B5EF4-FFF2-40B4-BE49-F238E27FC236}">
                      <a16:creationId xmlns:a16="http://schemas.microsoft.com/office/drawing/2014/main" id="{9953A682-79D4-447B-BEBB-8A690AB1F365}"/>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Rectangle 134">
                  <a:extLst>
                    <a:ext uri="{FF2B5EF4-FFF2-40B4-BE49-F238E27FC236}">
                      <a16:creationId xmlns:a16="http://schemas.microsoft.com/office/drawing/2014/main" id="{1BA0016D-0F4F-41A4-8026-21EA6EAF2AE5}"/>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Rectangle 135">
                  <a:extLst>
                    <a:ext uri="{FF2B5EF4-FFF2-40B4-BE49-F238E27FC236}">
                      <a16:creationId xmlns:a16="http://schemas.microsoft.com/office/drawing/2014/main" id="{FB29CD21-7BEC-4C58-91E4-527ABCFD793E}"/>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7" name="Rectangle 136">
                  <a:extLst>
                    <a:ext uri="{FF2B5EF4-FFF2-40B4-BE49-F238E27FC236}">
                      <a16:creationId xmlns:a16="http://schemas.microsoft.com/office/drawing/2014/main" id="{2CDA0F1D-3AAA-4B6E-B9EB-4F82D89B228D}"/>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8" name="Rectangle 137">
                  <a:extLst>
                    <a:ext uri="{FF2B5EF4-FFF2-40B4-BE49-F238E27FC236}">
                      <a16:creationId xmlns:a16="http://schemas.microsoft.com/office/drawing/2014/main" id="{F042DE17-9689-4567-81FA-AB91F61EAF8D}"/>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9" name="Freeform 138">
                  <a:extLst>
                    <a:ext uri="{FF2B5EF4-FFF2-40B4-BE49-F238E27FC236}">
                      <a16:creationId xmlns:a16="http://schemas.microsoft.com/office/drawing/2014/main" id="{EB830D3F-CB2E-4431-A6AE-2921A7FB0867}"/>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D6E2D5EF-446E-4A2D-AC48-24B24C0C8735}"/>
                  </a:ext>
                </a:extLst>
              </p:cNvPr>
              <p:cNvGrpSpPr/>
              <p:nvPr/>
            </p:nvGrpSpPr>
            <p:grpSpPr>
              <a:xfrm>
                <a:off x="6455586" y="4077229"/>
                <a:ext cx="395430" cy="362625"/>
                <a:chOff x="8058210" y="4944318"/>
                <a:chExt cx="395430" cy="362625"/>
              </a:xfrm>
            </p:grpSpPr>
            <p:sp>
              <p:nvSpPr>
                <p:cNvPr id="143" name="Freeform: Shape 142">
                  <a:extLst>
                    <a:ext uri="{FF2B5EF4-FFF2-40B4-BE49-F238E27FC236}">
                      <a16:creationId xmlns:a16="http://schemas.microsoft.com/office/drawing/2014/main" id="{0D3482D6-17B0-47C6-BDC9-25EC1E1F5CF0}"/>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6CF1FCB-60A3-4E11-BF47-542DD98E80D6}"/>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9076344-EB7C-4C44-9867-4B689E4B42D4}"/>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F64E9013-2DB0-43E4-82B5-85F322790D1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6C52C375-2099-42B6-8A4A-1EA3986EC0E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20E3994-9411-4518-9CC0-EDE8A8016F6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D4DF73E-FB1B-47F8-B619-70C61F69322A}"/>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E69D0DF1-2D39-4084-8FF9-BAB4BFD95A6F}"/>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FDC222BE-1A5C-450D-BBC6-452C04233303}"/>
                  </a:ext>
                </a:extLst>
              </p:cNvPr>
              <p:cNvGrpSpPr/>
              <p:nvPr/>
            </p:nvGrpSpPr>
            <p:grpSpPr>
              <a:xfrm>
                <a:off x="7575169" y="4105166"/>
                <a:ext cx="363103" cy="306751"/>
                <a:chOff x="9332611" y="4972062"/>
                <a:chExt cx="363103" cy="306751"/>
              </a:xfrm>
            </p:grpSpPr>
            <p:sp>
              <p:nvSpPr>
                <p:cNvPr id="136" name="Freeform 855">
                  <a:extLst>
                    <a:ext uri="{FF2B5EF4-FFF2-40B4-BE49-F238E27FC236}">
                      <a16:creationId xmlns:a16="http://schemas.microsoft.com/office/drawing/2014/main" id="{682185FB-DF4F-4098-B7C4-8BF27992F29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37" name="Oval 757">
                  <a:extLst>
                    <a:ext uri="{FF2B5EF4-FFF2-40B4-BE49-F238E27FC236}">
                      <a16:creationId xmlns:a16="http://schemas.microsoft.com/office/drawing/2014/main" id="{1117FCDD-4B24-49D8-9890-91F08088AC5F}"/>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38" name="Freeform 855">
                  <a:extLst>
                    <a:ext uri="{FF2B5EF4-FFF2-40B4-BE49-F238E27FC236}">
                      <a16:creationId xmlns:a16="http://schemas.microsoft.com/office/drawing/2014/main" id="{95D68B02-27DD-47FB-97D5-1FD4993D50E0}"/>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39" name="Oval 757">
                  <a:extLst>
                    <a:ext uri="{FF2B5EF4-FFF2-40B4-BE49-F238E27FC236}">
                      <a16:creationId xmlns:a16="http://schemas.microsoft.com/office/drawing/2014/main" id="{5DB5B498-85BB-4F43-9BE3-95BDF8C9EF8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40" name="Freeform 855">
                  <a:extLst>
                    <a:ext uri="{FF2B5EF4-FFF2-40B4-BE49-F238E27FC236}">
                      <a16:creationId xmlns:a16="http://schemas.microsoft.com/office/drawing/2014/main" id="{FFFC521B-E12D-42B4-A0E3-C4D1931CC20D}"/>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41" name="Oval 757">
                  <a:extLst>
                    <a:ext uri="{FF2B5EF4-FFF2-40B4-BE49-F238E27FC236}">
                      <a16:creationId xmlns:a16="http://schemas.microsoft.com/office/drawing/2014/main" id="{AB275328-C19D-46A3-99C8-74D9CA81ADBC}"/>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42" name="Oval 757">
                  <a:extLst>
                    <a:ext uri="{FF2B5EF4-FFF2-40B4-BE49-F238E27FC236}">
                      <a16:creationId xmlns:a16="http://schemas.microsoft.com/office/drawing/2014/main" id="{A27F82D6-848B-4853-BED3-A6EB56995FA8}"/>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grpSp>
          <p:sp>
            <p:nvSpPr>
              <p:cNvPr id="124" name="Rectangle 123">
                <a:extLst>
                  <a:ext uri="{FF2B5EF4-FFF2-40B4-BE49-F238E27FC236}">
                    <a16:creationId xmlns:a16="http://schemas.microsoft.com/office/drawing/2014/main" id="{FCAB6F2A-EE10-4AB5-84A8-CC3042A1F1BA}"/>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3260" tIns="839343" rIns="93260" bIns="18652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125" name="Group 124">
                <a:extLst>
                  <a:ext uri="{FF2B5EF4-FFF2-40B4-BE49-F238E27FC236}">
                    <a16:creationId xmlns:a16="http://schemas.microsoft.com/office/drawing/2014/main" id="{282CBB2D-7F29-4B43-9EA4-C91902508983}"/>
                  </a:ext>
                </a:extLst>
              </p:cNvPr>
              <p:cNvGrpSpPr/>
              <p:nvPr/>
            </p:nvGrpSpPr>
            <p:grpSpPr>
              <a:xfrm>
                <a:off x="9839945" y="4125341"/>
                <a:ext cx="269485" cy="266401"/>
                <a:chOff x="10615894" y="4992237"/>
                <a:chExt cx="269485" cy="266401"/>
              </a:xfrm>
            </p:grpSpPr>
            <p:sp>
              <p:nvSpPr>
                <p:cNvPr id="132" name="Freeform: Shape 131">
                  <a:extLst>
                    <a:ext uri="{FF2B5EF4-FFF2-40B4-BE49-F238E27FC236}">
                      <a16:creationId xmlns:a16="http://schemas.microsoft.com/office/drawing/2014/main" id="{50D48DE5-51D6-470E-95F6-4B6AC17C6812}"/>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095FFF42-ACFA-40E7-9230-ECFBE15AF366}"/>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A5FD3A93-F935-4345-9A54-EDA911A1C6F9}"/>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762D4CBB-6A59-441A-B193-AA07399929A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AD502401-C721-44CA-93E5-93AAE7B81F04}"/>
                  </a:ext>
                </a:extLst>
              </p:cNvPr>
              <p:cNvGrpSpPr/>
              <p:nvPr/>
            </p:nvGrpSpPr>
            <p:grpSpPr>
              <a:xfrm>
                <a:off x="8707787" y="4056174"/>
                <a:ext cx="322878" cy="404734"/>
                <a:chOff x="10293485" y="2197616"/>
                <a:chExt cx="443363" cy="555766"/>
              </a:xfrm>
            </p:grpSpPr>
            <p:sp>
              <p:nvSpPr>
                <p:cNvPr id="127" name="Freeform 128">
                  <a:extLst>
                    <a:ext uri="{FF2B5EF4-FFF2-40B4-BE49-F238E27FC236}">
                      <a16:creationId xmlns:a16="http://schemas.microsoft.com/office/drawing/2014/main" id="{6103820C-0188-4979-9FC1-C796F6DE6C0D}"/>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28" name="signup issues" descr="signup issues, key">
                  <a:extLst>
                    <a:ext uri="{FF2B5EF4-FFF2-40B4-BE49-F238E27FC236}">
                      <a16:creationId xmlns:a16="http://schemas.microsoft.com/office/drawing/2014/main" id="{55E74B68-B137-467B-BD66-0EACF8A4FB4D}"/>
                    </a:ext>
                  </a:extLst>
                </p:cNvPr>
                <p:cNvGrpSpPr/>
                <p:nvPr/>
              </p:nvGrpSpPr>
              <p:grpSpPr>
                <a:xfrm rot="18878040">
                  <a:off x="10363384" y="2340879"/>
                  <a:ext cx="311736" cy="311677"/>
                  <a:chOff x="5411441" y="4807980"/>
                  <a:chExt cx="440767" cy="440681"/>
                </a:xfrm>
                <a:solidFill>
                  <a:srgbClr val="121D2F"/>
                </a:solidFill>
              </p:grpSpPr>
              <p:sp>
                <p:nvSpPr>
                  <p:cNvPr id="129" name="Freeform: Shape 128">
                    <a:extLst>
                      <a:ext uri="{FF2B5EF4-FFF2-40B4-BE49-F238E27FC236}">
                        <a16:creationId xmlns:a16="http://schemas.microsoft.com/office/drawing/2014/main" id="{0FE456A4-1270-42FA-BDDD-4D93B8FBDD2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B0D4F51-316B-4E4B-B9D0-D9BE1762F85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2FAC9AFF-FFB5-48BF-B3B8-559F79F8A7C4}"/>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109" name="Graphic 1">
              <a:extLst>
                <a:ext uri="{FF2B5EF4-FFF2-40B4-BE49-F238E27FC236}">
                  <a16:creationId xmlns:a16="http://schemas.microsoft.com/office/drawing/2014/main" id="{3C12C78F-4A7B-4F01-96BB-BD1F5665EAA4}"/>
                </a:ext>
              </a:extLst>
            </p:cNvPr>
            <p:cNvGrpSpPr/>
            <p:nvPr/>
          </p:nvGrpSpPr>
          <p:grpSpPr>
            <a:xfrm>
              <a:off x="6144168" y="5040087"/>
              <a:ext cx="378343" cy="378363"/>
              <a:chOff x="4018610" y="3783737"/>
              <a:chExt cx="378343" cy="378363"/>
            </a:xfrm>
          </p:grpSpPr>
          <p:sp>
            <p:nvSpPr>
              <p:cNvPr id="178" name="Freeform: Shape 177">
                <a:extLst>
                  <a:ext uri="{FF2B5EF4-FFF2-40B4-BE49-F238E27FC236}">
                    <a16:creationId xmlns:a16="http://schemas.microsoft.com/office/drawing/2014/main" id="{38D0CEA1-5A33-4E82-A805-A22AC989D065}"/>
                  </a:ext>
                </a:extLst>
              </p:cNvPr>
              <p:cNvSpPr/>
              <p:nvPr/>
            </p:nvSpPr>
            <p:spPr>
              <a:xfrm>
                <a:off x="4018610" y="3941484"/>
                <a:ext cx="220652" cy="220616"/>
              </a:xfrm>
              <a:custGeom>
                <a:avLst/>
                <a:gdLst>
                  <a:gd name="connsiteX0" fmla="*/ 64297 w 220652"/>
                  <a:gd name="connsiteY0" fmla="*/ 35897 h 220616"/>
                  <a:gd name="connsiteX1" fmla="*/ 53842 w 220652"/>
                  <a:gd name="connsiteY1" fmla="*/ 26750 h 220616"/>
                  <a:gd name="connsiteX2" fmla="*/ 54099 w 220652"/>
                  <a:gd name="connsiteY2" fmla="*/ 4829 h 220616"/>
                  <a:gd name="connsiteX3" fmla="*/ 76047 w 220652"/>
                  <a:gd name="connsiteY3" fmla="*/ 4006 h 220616"/>
                  <a:gd name="connsiteX4" fmla="*/ 78975 w 220652"/>
                  <a:gd name="connsiteY4" fmla="*/ 6785 h 220616"/>
                  <a:gd name="connsiteX5" fmla="*/ 214337 w 220652"/>
                  <a:gd name="connsiteY5" fmla="*/ 142214 h 220616"/>
                  <a:gd name="connsiteX6" fmla="*/ 209076 w 220652"/>
                  <a:gd name="connsiteY6" fmla="*/ 170543 h 220616"/>
                  <a:gd name="connsiteX7" fmla="*/ 192550 w 220652"/>
                  <a:gd name="connsiteY7" fmla="*/ 165727 h 220616"/>
                  <a:gd name="connsiteX8" fmla="*/ 184712 w 220652"/>
                  <a:gd name="connsiteY8" fmla="*/ 156986 h 220616"/>
                  <a:gd name="connsiteX9" fmla="*/ 76007 w 220652"/>
                  <a:gd name="connsiteY9" fmla="*/ 167764 h 220616"/>
                  <a:gd name="connsiteX10" fmla="*/ 28359 w 220652"/>
                  <a:gd name="connsiteY10" fmla="*/ 215183 h 220616"/>
                  <a:gd name="connsiteX11" fmla="*/ 569 w 220652"/>
                  <a:gd name="connsiteY11" fmla="*/ 208613 h 220616"/>
                  <a:gd name="connsiteX12" fmla="*/ 6235 w 220652"/>
                  <a:gd name="connsiteY12" fmla="*/ 191629 h 220616"/>
                  <a:gd name="connsiteX13" fmla="*/ 49687 w 220652"/>
                  <a:gd name="connsiteY13" fmla="*/ 148311 h 220616"/>
                  <a:gd name="connsiteX14" fmla="*/ 51225 w 220652"/>
                  <a:gd name="connsiteY14" fmla="*/ 140919 h 220616"/>
                  <a:gd name="connsiteX15" fmla="*/ 64297 w 220652"/>
                  <a:gd name="connsiteY15" fmla="*/ 35897 h 22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52" h="220616">
                    <a:moveTo>
                      <a:pt x="64297" y="35897"/>
                    </a:moveTo>
                    <a:cubicBezTo>
                      <a:pt x="60574" y="32686"/>
                      <a:pt x="56864" y="30042"/>
                      <a:pt x="53842" y="26750"/>
                    </a:cubicBezTo>
                    <a:cubicBezTo>
                      <a:pt x="48028" y="20423"/>
                      <a:pt x="48338" y="10576"/>
                      <a:pt x="54099" y="4829"/>
                    </a:cubicBezTo>
                    <a:cubicBezTo>
                      <a:pt x="60237" y="-1282"/>
                      <a:pt x="69167" y="-1633"/>
                      <a:pt x="76047" y="4006"/>
                    </a:cubicBezTo>
                    <a:cubicBezTo>
                      <a:pt x="77086" y="4856"/>
                      <a:pt x="78017" y="5840"/>
                      <a:pt x="78975" y="6785"/>
                    </a:cubicBezTo>
                    <a:cubicBezTo>
                      <a:pt x="124100" y="51923"/>
                      <a:pt x="169239" y="97048"/>
                      <a:pt x="214337" y="142214"/>
                    </a:cubicBezTo>
                    <a:cubicBezTo>
                      <a:pt x="224617" y="152507"/>
                      <a:pt x="221986" y="166334"/>
                      <a:pt x="209076" y="170543"/>
                    </a:cubicBezTo>
                    <a:cubicBezTo>
                      <a:pt x="202466" y="172702"/>
                      <a:pt x="197177" y="170004"/>
                      <a:pt x="192550" y="165727"/>
                    </a:cubicBezTo>
                    <a:cubicBezTo>
                      <a:pt x="189758" y="163151"/>
                      <a:pt x="187437" y="160061"/>
                      <a:pt x="184712" y="156986"/>
                    </a:cubicBezTo>
                    <a:cubicBezTo>
                      <a:pt x="150501" y="186233"/>
                      <a:pt x="114549" y="189983"/>
                      <a:pt x="76007" y="167764"/>
                    </a:cubicBezTo>
                    <a:cubicBezTo>
                      <a:pt x="60210" y="183508"/>
                      <a:pt x="44372" y="199426"/>
                      <a:pt x="28359" y="215183"/>
                    </a:cubicBezTo>
                    <a:cubicBezTo>
                      <a:pt x="18659" y="224720"/>
                      <a:pt x="3968" y="221186"/>
                      <a:pt x="569" y="208613"/>
                    </a:cubicBezTo>
                    <a:cubicBezTo>
                      <a:pt x="-1266" y="201800"/>
                      <a:pt x="1527" y="196350"/>
                      <a:pt x="6235" y="191629"/>
                    </a:cubicBezTo>
                    <a:cubicBezTo>
                      <a:pt x="20710" y="177181"/>
                      <a:pt x="35158" y="162706"/>
                      <a:pt x="49687" y="148311"/>
                    </a:cubicBezTo>
                    <a:cubicBezTo>
                      <a:pt x="51967" y="146059"/>
                      <a:pt x="53316" y="144318"/>
                      <a:pt x="51225" y="140919"/>
                    </a:cubicBezTo>
                    <a:cubicBezTo>
                      <a:pt x="31178" y="108407"/>
                      <a:pt x="35590" y="66223"/>
                      <a:pt x="64297" y="35897"/>
                    </a:cubicBezTo>
                    <a:close/>
                  </a:path>
                </a:pathLst>
              </a:custGeom>
              <a:solidFill>
                <a:schemeClr val="bg1"/>
              </a:solidFill>
              <a:ln w="1327"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70C72A79-C346-4F78-850A-EC7E51EDDAC0}"/>
                  </a:ext>
                </a:extLst>
              </p:cNvPr>
              <p:cNvSpPr/>
              <p:nvPr/>
            </p:nvSpPr>
            <p:spPr>
              <a:xfrm>
                <a:off x="4176309" y="3783737"/>
                <a:ext cx="220644" cy="220781"/>
              </a:xfrm>
              <a:custGeom>
                <a:avLst/>
                <a:gdLst>
                  <a:gd name="connsiteX0" fmla="*/ 36875 w 220644"/>
                  <a:gd name="connsiteY0" fmla="*/ 63571 h 220781"/>
                  <a:gd name="connsiteX1" fmla="*/ 145715 w 220644"/>
                  <a:gd name="connsiteY1" fmla="*/ 54209 h 220781"/>
                  <a:gd name="connsiteX2" fmla="*/ 156319 w 220644"/>
                  <a:gd name="connsiteY2" fmla="*/ 41838 h 220781"/>
                  <a:gd name="connsiteX3" fmla="*/ 192028 w 220644"/>
                  <a:gd name="connsiteY3" fmla="*/ 6075 h 220781"/>
                  <a:gd name="connsiteX4" fmla="*/ 215892 w 220644"/>
                  <a:gd name="connsiteY4" fmla="*/ 4807 h 220781"/>
                  <a:gd name="connsiteX5" fmla="*/ 214786 w 220644"/>
                  <a:gd name="connsiteY5" fmla="*/ 28739 h 220781"/>
                  <a:gd name="connsiteX6" fmla="*/ 167448 w 220644"/>
                  <a:gd name="connsiteY6" fmla="*/ 75914 h 220781"/>
                  <a:gd name="connsiteX7" fmla="*/ 156548 w 220644"/>
                  <a:gd name="connsiteY7" fmla="*/ 185240 h 220781"/>
                  <a:gd name="connsiteX8" fmla="*/ 165830 w 220644"/>
                  <a:gd name="connsiteY8" fmla="*/ 193010 h 220781"/>
                  <a:gd name="connsiteX9" fmla="*/ 166679 w 220644"/>
                  <a:gd name="connsiteY9" fmla="*/ 215836 h 220781"/>
                  <a:gd name="connsiteX10" fmla="*/ 143287 w 220644"/>
                  <a:gd name="connsiteY10" fmla="*/ 215404 h 220781"/>
                  <a:gd name="connsiteX11" fmla="*/ 104152 w 220644"/>
                  <a:gd name="connsiteY11" fmla="*/ 176390 h 220781"/>
                  <a:gd name="connsiteX12" fmla="*/ 6387 w 220644"/>
                  <a:gd name="connsiteY12" fmla="*/ 78774 h 220781"/>
                  <a:gd name="connsiteX13" fmla="*/ 5497 w 220644"/>
                  <a:gd name="connsiteY13" fmla="*/ 53426 h 220781"/>
                  <a:gd name="connsiteX14" fmla="*/ 25854 w 220644"/>
                  <a:gd name="connsiteY14" fmla="*/ 53183 h 220781"/>
                  <a:gd name="connsiteX15" fmla="*/ 36875 w 220644"/>
                  <a:gd name="connsiteY15" fmla="*/ 63571 h 2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44" h="220781">
                    <a:moveTo>
                      <a:pt x="36875" y="63571"/>
                    </a:moveTo>
                    <a:cubicBezTo>
                      <a:pt x="64922" y="37130"/>
                      <a:pt x="107268" y="29656"/>
                      <a:pt x="145715" y="54209"/>
                    </a:cubicBezTo>
                    <a:cubicBezTo>
                      <a:pt x="149034" y="50310"/>
                      <a:pt x="152420" y="45818"/>
                      <a:pt x="156319" y="41838"/>
                    </a:cubicBezTo>
                    <a:cubicBezTo>
                      <a:pt x="168109" y="29805"/>
                      <a:pt x="180048" y="17920"/>
                      <a:pt x="192028" y="6075"/>
                    </a:cubicBezTo>
                    <a:cubicBezTo>
                      <a:pt x="199771" y="-1587"/>
                      <a:pt x="209039" y="-1992"/>
                      <a:pt x="215892" y="4807"/>
                    </a:cubicBezTo>
                    <a:cubicBezTo>
                      <a:pt x="222570" y="11431"/>
                      <a:pt x="222219" y="21279"/>
                      <a:pt x="214786" y="28739"/>
                    </a:cubicBezTo>
                    <a:cubicBezTo>
                      <a:pt x="199097" y="44482"/>
                      <a:pt x="183300" y="60131"/>
                      <a:pt x="167448" y="75914"/>
                    </a:cubicBezTo>
                    <a:cubicBezTo>
                      <a:pt x="189721" y="114470"/>
                      <a:pt x="186106" y="150448"/>
                      <a:pt x="156548" y="185240"/>
                    </a:cubicBezTo>
                    <a:cubicBezTo>
                      <a:pt x="159651" y="187803"/>
                      <a:pt x="163010" y="190137"/>
                      <a:pt x="165830" y="193010"/>
                    </a:cubicBezTo>
                    <a:cubicBezTo>
                      <a:pt x="172764" y="200079"/>
                      <a:pt x="172979" y="209414"/>
                      <a:pt x="166679" y="215836"/>
                    </a:cubicBezTo>
                    <a:cubicBezTo>
                      <a:pt x="160123" y="222500"/>
                      <a:pt x="150518" y="222500"/>
                      <a:pt x="143287" y="215404"/>
                    </a:cubicBezTo>
                    <a:cubicBezTo>
                      <a:pt x="130134" y="202507"/>
                      <a:pt x="117183" y="189395"/>
                      <a:pt x="104152" y="176390"/>
                    </a:cubicBezTo>
                    <a:cubicBezTo>
                      <a:pt x="71559" y="143852"/>
                      <a:pt x="38939" y="111353"/>
                      <a:pt x="6387" y="78774"/>
                    </a:cubicBezTo>
                    <a:cubicBezTo>
                      <a:pt x="-1842" y="70532"/>
                      <a:pt x="-2098" y="59848"/>
                      <a:pt x="5497" y="53426"/>
                    </a:cubicBezTo>
                    <a:cubicBezTo>
                      <a:pt x="11432" y="48408"/>
                      <a:pt x="19864" y="48165"/>
                      <a:pt x="25854" y="53183"/>
                    </a:cubicBezTo>
                    <a:cubicBezTo>
                      <a:pt x="29617" y="56327"/>
                      <a:pt x="33017" y="59915"/>
                      <a:pt x="36875" y="63571"/>
                    </a:cubicBezTo>
                    <a:close/>
                  </a:path>
                </a:pathLst>
              </a:custGeom>
              <a:solidFill>
                <a:srgbClr val="50E6FF"/>
              </a:solidFill>
              <a:ln w="1327"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AF7FBED0-3A1B-4BD9-B03A-457B69D93582}"/>
                  </a:ext>
                </a:extLst>
              </p:cNvPr>
              <p:cNvSpPr/>
              <p:nvPr/>
            </p:nvSpPr>
            <p:spPr>
              <a:xfrm>
                <a:off x="4130002" y="3921001"/>
                <a:ext cx="67887" cy="65782"/>
              </a:xfrm>
              <a:custGeom>
                <a:avLst/>
                <a:gdLst>
                  <a:gd name="connsiteX0" fmla="*/ 24337 w 67887"/>
                  <a:gd name="connsiteY0" fmla="*/ 65783 h 65782"/>
                  <a:gd name="connsiteX1" fmla="*/ 0 w 67887"/>
                  <a:gd name="connsiteY1" fmla="*/ 41770 h 65782"/>
                  <a:gd name="connsiteX2" fmla="*/ 8485 w 67887"/>
                  <a:gd name="connsiteY2" fmla="*/ 36307 h 65782"/>
                  <a:gd name="connsiteX3" fmla="*/ 39527 w 67887"/>
                  <a:gd name="connsiteY3" fmla="*/ 5468 h 65782"/>
                  <a:gd name="connsiteX4" fmla="*/ 62933 w 67887"/>
                  <a:gd name="connsiteY4" fmla="*/ 4645 h 65782"/>
                  <a:gd name="connsiteX5" fmla="*/ 62406 w 67887"/>
                  <a:gd name="connsiteY5" fmla="*/ 27970 h 65782"/>
                  <a:gd name="connsiteX6" fmla="*/ 26239 w 67887"/>
                  <a:gd name="connsiteY6" fmla="*/ 64151 h 65782"/>
                  <a:gd name="connsiteX7" fmla="*/ 24337 w 67887"/>
                  <a:gd name="connsiteY7" fmla="*/ 65783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87" h="65782">
                    <a:moveTo>
                      <a:pt x="24337" y="65783"/>
                    </a:moveTo>
                    <a:cubicBezTo>
                      <a:pt x="16607" y="58161"/>
                      <a:pt x="9430" y="51079"/>
                      <a:pt x="0" y="41770"/>
                    </a:cubicBezTo>
                    <a:cubicBezTo>
                      <a:pt x="2887" y="39949"/>
                      <a:pt x="6125" y="38587"/>
                      <a:pt x="8485" y="36307"/>
                    </a:cubicBezTo>
                    <a:cubicBezTo>
                      <a:pt x="18967" y="26162"/>
                      <a:pt x="29112" y="15680"/>
                      <a:pt x="39527" y="5468"/>
                    </a:cubicBezTo>
                    <a:cubicBezTo>
                      <a:pt x="46690" y="-1561"/>
                      <a:pt x="56336" y="-1790"/>
                      <a:pt x="62933" y="4645"/>
                    </a:cubicBezTo>
                    <a:cubicBezTo>
                      <a:pt x="69651" y="11215"/>
                      <a:pt x="69597" y="20671"/>
                      <a:pt x="62406" y="27970"/>
                    </a:cubicBezTo>
                    <a:cubicBezTo>
                      <a:pt x="50454" y="40138"/>
                      <a:pt x="38313" y="52104"/>
                      <a:pt x="26239" y="64151"/>
                    </a:cubicBezTo>
                    <a:cubicBezTo>
                      <a:pt x="25605" y="64785"/>
                      <a:pt x="24876" y="65324"/>
                      <a:pt x="24337" y="65783"/>
                    </a:cubicBezTo>
                    <a:close/>
                  </a:path>
                </a:pathLst>
              </a:custGeom>
              <a:solidFill>
                <a:schemeClr val="bg1"/>
              </a:solidFill>
              <a:ln w="1327"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F66249C2-ED50-40E0-B082-B4E05045CDE9}"/>
                  </a:ext>
                </a:extLst>
              </p:cNvPr>
              <p:cNvSpPr/>
              <p:nvPr/>
            </p:nvSpPr>
            <p:spPr>
              <a:xfrm>
                <a:off x="4194985" y="3983109"/>
                <a:ext cx="64998" cy="65527"/>
              </a:xfrm>
              <a:custGeom>
                <a:avLst/>
                <a:gdLst>
                  <a:gd name="connsiteX0" fmla="*/ 0 w 64998"/>
                  <a:gd name="connsiteY0" fmla="*/ 43255 h 65527"/>
                  <a:gd name="connsiteX1" fmla="*/ 38771 w 64998"/>
                  <a:gd name="connsiteY1" fmla="*/ 4160 h 65527"/>
                  <a:gd name="connsiteX2" fmla="*/ 60450 w 64998"/>
                  <a:gd name="connsiteY2" fmla="*/ 5348 h 65527"/>
                  <a:gd name="connsiteX3" fmla="*/ 60734 w 64998"/>
                  <a:gd name="connsiteY3" fmla="*/ 26662 h 65527"/>
                  <a:gd name="connsiteX4" fmla="*/ 21868 w 64998"/>
                  <a:gd name="connsiteY4" fmla="*/ 65528 h 65527"/>
                  <a:gd name="connsiteX5" fmla="*/ 0 w 64998"/>
                  <a:gd name="connsiteY5" fmla="*/ 43255 h 6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98" h="65527">
                    <a:moveTo>
                      <a:pt x="0" y="43255"/>
                    </a:moveTo>
                    <a:cubicBezTo>
                      <a:pt x="12519" y="30574"/>
                      <a:pt x="25389" y="17111"/>
                      <a:pt x="38771" y="4160"/>
                    </a:cubicBezTo>
                    <a:cubicBezTo>
                      <a:pt x="45166" y="-2018"/>
                      <a:pt x="54312" y="-1060"/>
                      <a:pt x="60450" y="5348"/>
                    </a:cubicBezTo>
                    <a:cubicBezTo>
                      <a:pt x="66211" y="11351"/>
                      <a:pt x="66710" y="20511"/>
                      <a:pt x="60734" y="26662"/>
                    </a:cubicBezTo>
                    <a:cubicBezTo>
                      <a:pt x="47931" y="39883"/>
                      <a:pt x="34724" y="52712"/>
                      <a:pt x="21868" y="65528"/>
                    </a:cubicBezTo>
                    <a:cubicBezTo>
                      <a:pt x="14502" y="58027"/>
                      <a:pt x="7217" y="50608"/>
                      <a:pt x="0" y="43255"/>
                    </a:cubicBezTo>
                    <a:close/>
                  </a:path>
                </a:pathLst>
              </a:custGeom>
              <a:solidFill>
                <a:schemeClr val="bg1"/>
              </a:solidFill>
              <a:ln w="1327"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23E67263-01D2-4D71-93B5-BE6693FDED03}"/>
              </a:ext>
            </a:extLst>
          </p:cNvPr>
          <p:cNvGrpSpPr/>
          <p:nvPr/>
        </p:nvGrpSpPr>
        <p:grpSpPr>
          <a:xfrm>
            <a:off x="594639" y="2303331"/>
            <a:ext cx="11247196" cy="1670819"/>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6521" tIns="279781"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8385"/>
            </a:xfrm>
            <a:prstGeom prst="rect">
              <a:avLst/>
            </a:prstGeom>
            <a:noFill/>
          </p:spPr>
          <p:txBody>
            <a:bodyPr wrap="square" lIns="0" tIns="0" rIns="0" bIns="0" rtlCol="0">
              <a:spAutoFit/>
            </a:bodyPr>
            <a:lstStyle/>
            <a:p>
              <a:pPr marL="0" marR="0" lvl="0" indent="0" algn="ctr" defTabSz="951028" rtl="0" eaLnBrk="1" fontAlgn="base" latinLnBrk="0" hangingPunct="1">
                <a:lnSpc>
                  <a:spcPct val="100000"/>
                </a:lnSpc>
                <a:spcBef>
                  <a:spcPct val="0"/>
                </a:spcBef>
                <a:spcAft>
                  <a:spcPts val="1224"/>
                </a:spcAft>
                <a:buClrTx/>
                <a:buSzTx/>
                <a:buFontTx/>
                <a:buNone/>
                <a:tabLst/>
                <a:defRPr/>
              </a:pPr>
              <a:r>
                <a:rPr kumimoji="0" lang="en-US" sz="1224"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err="1">
                  <a:ln>
                    <a:noFill/>
                  </a:ln>
                  <a:solidFill>
                    <a:srgbClr val="000000"/>
                  </a:solidFill>
                  <a:effectLst/>
                  <a:uLnTx/>
                  <a:uFillTx/>
                  <a:latin typeface="Segoe UI Semibold"/>
                  <a:ea typeface="+mn-ea"/>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9299"/>
              </a:xfrm>
              <a:prstGeom prst="rect">
                <a:avLst/>
              </a:prstGeom>
              <a:ln>
                <a:noFill/>
              </a:ln>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26139" y="3429025"/>
            <a:ext cx="644610" cy="44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20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29167E-6 -2.59259E-6 L -2.29167E-6 0.0257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6.25E-7 1.85185E-6 L -6.25E-7 0.02569 " pathEditMode="relative" rAng="0" ptsTypes="AA">
                                      <p:cBhvr>
                                        <p:cTn id="14" dur="500" spd="-100000" fill="hold"/>
                                        <p:tgtEl>
                                          <p:spTgt spid="6"/>
                                        </p:tgtEl>
                                        <p:attrNameLst>
                                          <p:attrName>ppt_x</p:attrName>
                                          <p:attrName>ppt_y</p:attrName>
                                        </p:attrNameLst>
                                      </p:cBhvr>
                                      <p:rCtr x="0" y="1273"/>
                                    </p:animMotion>
                                  </p:childTnLst>
                                </p:cTn>
                              </p:par>
                              <p:par>
                                <p:cTn id="15" presetID="10"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42" presetClass="path" presetSubtype="0" decel="100000" fill="hold" nodeType="withEffect">
                                  <p:stCondLst>
                                    <p:cond delay="0"/>
                                  </p:stCondLst>
                                  <p:childTnLst>
                                    <p:animMotion origin="layout" path="M 0 -2.59259E-6 L 0 0.0257 " pathEditMode="relative" rAng="0" ptsTypes="AA">
                                      <p:cBhvr>
                                        <p:cTn id="21" dur="500" spd="-100000" fill="hold"/>
                                        <p:tgtEl>
                                          <p:spTgt spid="108"/>
                                        </p:tgtEl>
                                        <p:attrNameLst>
                                          <p:attrName>ppt_x</p:attrName>
                                          <p:attrName>ppt_y</p:attrName>
                                        </p:attrNameLst>
                                      </p:cBhvr>
                                      <p:rCtr x="0" y="1273"/>
                                    </p:animMotion>
                                  </p:childTnLst>
                                </p:cTn>
                              </p:par>
                              <p:par>
                                <p:cTn id="22" presetID="22" presetClass="entr" presetSubtype="1"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up)">
                                      <p:cBhvr>
                                        <p:cTn id="2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97034-D640-4FAB-B1EA-6878C1C5AB77}"/>
              </a:ext>
            </a:extLst>
          </p:cNvPr>
          <p:cNvSpPr/>
          <p:nvPr/>
        </p:nvSpPr>
        <p:spPr bwMode="auto">
          <a:xfrm>
            <a:off x="5513719" y="5212702"/>
            <a:ext cx="5144574" cy="83001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9326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4" name="Rectangle 3">
            <a:extLst>
              <a:ext uri="{FF2B5EF4-FFF2-40B4-BE49-F238E27FC236}">
                <a16:creationId xmlns:a16="http://schemas.microsoft.com/office/drawing/2014/main" id="{83E15EB4-749F-4A43-BE66-E974A67966F3}"/>
              </a:ext>
            </a:extLst>
          </p:cNvPr>
          <p:cNvSpPr/>
          <p:nvPr/>
        </p:nvSpPr>
        <p:spPr bwMode="auto">
          <a:xfrm>
            <a:off x="5513719" y="6164508"/>
            <a:ext cx="5144574" cy="83001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9326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p:txBody>
      </p:sp>
      <p:sp>
        <p:nvSpPr>
          <p:cNvPr id="5" name="Rectangle 4">
            <a:extLst>
              <a:ext uri="{FF2B5EF4-FFF2-40B4-BE49-F238E27FC236}">
                <a16:creationId xmlns:a16="http://schemas.microsoft.com/office/drawing/2014/main" id="{8E1984B2-FBB5-4ED3-94F3-26D42FBA1336}"/>
              </a:ext>
            </a:extLst>
          </p:cNvPr>
          <p:cNvSpPr/>
          <p:nvPr/>
        </p:nvSpPr>
        <p:spPr bwMode="auto">
          <a:xfrm>
            <a:off x="5513719" y="1186622"/>
            <a:ext cx="5147744" cy="833829"/>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a:t>
            </a:r>
            <a:r>
              <a:rPr kumimoji="0" lang="en-US" sz="1428" b="0" i="0" u="none" strike="noStrike" kern="1200" cap="none" spc="0" normalizeH="0" baseline="0" noProof="0" dirty="0" err="1">
                <a:ln>
                  <a:noFill/>
                </a:ln>
                <a:solidFill>
                  <a:srgbClr val="000000"/>
                </a:solidFill>
                <a:effectLst/>
                <a:uLnTx/>
                <a:uFillTx/>
                <a:latin typeface="Segoe UI Semibold" panose="020B0702040204020203" pitchFamily="34" charset="0"/>
                <a:ea typeface="+mn-ea"/>
                <a:cs typeface="Segoe UI Semibold" panose="020B0702040204020203" pitchFamily="34" charset="0"/>
              </a:rPr>
              <a:t>indings</a:t>
            </a:r>
            <a:endParaRPr kumimoji="0" lang="en-US" sz="142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3"/>
          <a:stretch>
            <a:fillRect/>
          </a:stretch>
        </p:blipFill>
        <p:spPr>
          <a:xfrm>
            <a:off x="9331054" y="6369332"/>
            <a:ext cx="496165" cy="420370"/>
          </a:xfrm>
          <a:prstGeom prst="rect">
            <a:avLst/>
          </a:prstGeom>
        </p:spPr>
      </p:pic>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3"/>
          <a:stretch>
            <a:fillRect/>
          </a:stretch>
        </p:blipFill>
        <p:spPr>
          <a:xfrm>
            <a:off x="7974211" y="5433297"/>
            <a:ext cx="496165" cy="420370"/>
          </a:xfrm>
          <a:prstGeom prst="rect">
            <a:avLst/>
          </a:prstGeom>
        </p:spPr>
      </p:pic>
      <p:pic>
        <p:nvPicPr>
          <p:cNvPr id="8" name="Picture 7">
            <a:extLst>
              <a:ext uri="{FF2B5EF4-FFF2-40B4-BE49-F238E27FC236}">
                <a16:creationId xmlns:a16="http://schemas.microsoft.com/office/drawing/2014/main" id="{382AE4C4-B8EF-458B-B27F-00152EC17745}"/>
              </a:ext>
            </a:extLst>
          </p:cNvPr>
          <p:cNvPicPr>
            <a:picLocks noChangeAspect="1"/>
          </p:cNvPicPr>
          <p:nvPr/>
        </p:nvPicPr>
        <p:blipFill>
          <a:blip r:embed="rId4"/>
          <a:stretch>
            <a:fillRect/>
          </a:stretch>
        </p:blipFill>
        <p:spPr>
          <a:xfrm>
            <a:off x="6738361" y="5429213"/>
            <a:ext cx="374830" cy="339051"/>
          </a:xfrm>
          <a:prstGeom prst="rect">
            <a:avLst/>
          </a:prstGeom>
        </p:spPr>
      </p:pic>
      <p:sp>
        <p:nvSpPr>
          <p:cNvPr id="9" name="Rectangle 8">
            <a:extLst>
              <a:ext uri="{FF2B5EF4-FFF2-40B4-BE49-F238E27FC236}">
                <a16:creationId xmlns:a16="http://schemas.microsoft.com/office/drawing/2014/main" id="{A3E4DB44-92F0-4572-956F-75A48E0DA962}"/>
              </a:ext>
            </a:extLst>
          </p:cNvPr>
          <p:cNvSpPr/>
          <p:nvPr/>
        </p:nvSpPr>
        <p:spPr>
          <a:xfrm>
            <a:off x="4727715" y="1667754"/>
            <a:ext cx="754586" cy="317042"/>
          </a:xfrm>
          <a:prstGeom prst="rect">
            <a:avLst/>
          </a:prstGeom>
          <a:noFill/>
        </p:spPr>
        <p:txBody>
          <a:bodyPr wrap="square" lIns="0" tIns="0" rIns="0" bIns="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0078D4"/>
                </a:solidFill>
                <a:effectLst/>
                <a:uLnTx/>
                <a:uFillTx/>
                <a:latin typeface="Segoe UI"/>
                <a:ea typeface="+mn-ea"/>
                <a:cs typeface="Segoe UI" pitchFamily="34" charset="0"/>
              </a:rPr>
              <a:t>Scanning for events</a:t>
            </a:r>
          </a:p>
        </p:txBody>
      </p:sp>
      <p:grpSp>
        <p:nvGrpSpPr>
          <p:cNvPr id="83" name="Group 82">
            <a:extLst>
              <a:ext uri="{FF2B5EF4-FFF2-40B4-BE49-F238E27FC236}">
                <a16:creationId xmlns:a16="http://schemas.microsoft.com/office/drawing/2014/main" id="{D9033EB9-728D-41E7-B4E1-D8A462B4A80C}"/>
              </a:ext>
            </a:extLst>
          </p:cNvPr>
          <p:cNvGrpSpPr/>
          <p:nvPr/>
        </p:nvGrpSpPr>
        <p:grpSpPr>
          <a:xfrm>
            <a:off x="4426801" y="1523030"/>
            <a:ext cx="7167217" cy="1553835"/>
            <a:chOff x="4087741" y="1495233"/>
            <a:chExt cx="6982525" cy="1140410"/>
          </a:xfrm>
        </p:grpSpPr>
        <p:grpSp>
          <p:nvGrpSpPr>
            <p:cNvPr id="16" name="Group 15">
              <a:extLst>
                <a:ext uri="{FF2B5EF4-FFF2-40B4-BE49-F238E27FC236}">
                  <a16:creationId xmlns:a16="http://schemas.microsoft.com/office/drawing/2014/main" id="{CE4475D9-9AC1-4AA2-AC9C-93133CF7FFF9}"/>
                </a:ext>
              </a:extLst>
            </p:cNvPr>
            <p:cNvGrpSpPr/>
            <p:nvPr/>
          </p:nvGrpSpPr>
          <p:grpSpPr>
            <a:xfrm flipV="1">
              <a:off x="4087741" y="1504718"/>
              <a:ext cx="1084334" cy="1130925"/>
              <a:chOff x="9651813" y="3641556"/>
              <a:chExt cx="968598" cy="1077888"/>
            </a:xfrm>
          </p:grpSpPr>
          <p:cxnSp>
            <p:nvCxnSpPr>
              <p:cNvPr id="20" name="Straight Arrow Connector 19">
                <a:extLst>
                  <a:ext uri="{FF2B5EF4-FFF2-40B4-BE49-F238E27FC236}">
                    <a16:creationId xmlns:a16="http://schemas.microsoft.com/office/drawing/2014/main" id="{25850D2E-A9E6-4BE2-B2A8-F28FC61292BB}"/>
                  </a:ext>
                </a:extLst>
              </p:cNvPr>
              <p:cNvCxnSpPr>
                <a:cxnSpLocks/>
              </p:cNvCxnSpPr>
              <p:nvPr/>
            </p:nvCxnSpPr>
            <p:spPr>
              <a:xfrm flipH="1">
                <a:off x="9678185" y="364155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430D0-8366-4B81-866A-10F5EE3B9F07}"/>
                  </a:ext>
                </a:extLst>
              </p:cNvPr>
              <p:cNvCxnSpPr>
                <a:cxnSpLocks/>
              </p:cNvCxnSpPr>
              <p:nvPr/>
            </p:nvCxnSpPr>
            <p:spPr>
              <a:xfrm flipV="1">
                <a:off x="9651813" y="4708633"/>
                <a:ext cx="968598" cy="6051"/>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9E6F1E-2FA1-4BFD-8353-B5D62A404AD9}"/>
                </a:ext>
              </a:extLst>
            </p:cNvPr>
            <p:cNvGrpSpPr/>
            <p:nvPr/>
          </p:nvGrpSpPr>
          <p:grpSpPr>
            <a:xfrm flipH="1" flipV="1">
              <a:off x="10182000" y="1495233"/>
              <a:ext cx="888266" cy="1135918"/>
              <a:chOff x="9680659" y="3645837"/>
              <a:chExt cx="943941" cy="1082647"/>
            </a:xfrm>
          </p:grpSpPr>
          <p:cxnSp>
            <p:nvCxnSpPr>
              <p:cNvPr id="18" name="Straight Arrow Connector 17">
                <a:extLst>
                  <a:ext uri="{FF2B5EF4-FFF2-40B4-BE49-F238E27FC236}">
                    <a16:creationId xmlns:a16="http://schemas.microsoft.com/office/drawing/2014/main" id="{8D05325F-9294-4D86-93F0-087F13419503}"/>
                  </a:ext>
                </a:extLst>
              </p:cNvPr>
              <p:cNvCxnSpPr>
                <a:cxnSpLocks/>
              </p:cNvCxnSpPr>
              <p:nvPr/>
            </p:nvCxnSpPr>
            <p:spPr>
              <a:xfrm>
                <a:off x="9680659" y="3645837"/>
                <a:ext cx="2033" cy="1082647"/>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C3C4BC-392B-42A0-9456-8241C75B6A04}"/>
                  </a:ext>
                </a:extLst>
              </p:cNvPr>
              <p:cNvCxnSpPr>
                <a:cxnSpLocks/>
              </p:cNvCxnSpPr>
              <p:nvPr/>
            </p:nvCxnSpPr>
            <p:spPr>
              <a:xfrm>
                <a:off x="9804482" y="4708633"/>
                <a:ext cx="820118"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FFE8B5D5-D244-48E3-8CC8-8619A0877464}"/>
              </a:ext>
            </a:extLst>
          </p:cNvPr>
          <p:cNvGrpSpPr/>
          <p:nvPr/>
        </p:nvGrpSpPr>
        <p:grpSpPr>
          <a:xfrm>
            <a:off x="4587046" y="4870844"/>
            <a:ext cx="6841003" cy="1738917"/>
            <a:chOff x="4246275" y="4352925"/>
            <a:chExt cx="6707475" cy="1704975"/>
          </a:xfrm>
        </p:grpSpPr>
        <p:cxnSp>
          <p:nvCxnSpPr>
            <p:cNvPr id="23" name="Straight Arrow Connector 22">
              <a:extLst>
                <a:ext uri="{FF2B5EF4-FFF2-40B4-BE49-F238E27FC236}">
                  <a16:creationId xmlns:a16="http://schemas.microsoft.com/office/drawing/2014/main" id="{CD95313A-8D5F-4AFB-8436-728A50E305BA}"/>
                </a:ext>
              </a:extLst>
            </p:cNvPr>
            <p:cNvCxnSpPr>
              <a:cxnSpLocks/>
            </p:cNvCxnSpPr>
            <p:nvPr/>
          </p:nvCxnSpPr>
          <p:spPr>
            <a:xfrm>
              <a:off x="4257503" y="4352925"/>
              <a:ext cx="0" cy="170497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a:off x="4246275" y="6053774"/>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4246275"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8F81205-E2EC-4100-A7AA-CD2B14B31790}"/>
                </a:ext>
              </a:extLst>
            </p:cNvPr>
            <p:cNvGrpSpPr/>
            <p:nvPr/>
          </p:nvGrpSpPr>
          <p:grpSpPr>
            <a:xfrm>
              <a:off x="10209877" y="4352925"/>
              <a:ext cx="743873" cy="1692611"/>
              <a:chOff x="10209877" y="4352925"/>
              <a:chExt cx="929029" cy="1692611"/>
            </a:xfrm>
          </p:grpSpPr>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flipH="1">
                <a:off x="11127281" y="4352925"/>
                <a:ext cx="11625" cy="169261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10209877"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10209877"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CF455244-9E24-426C-8E86-01747361C9E3}"/>
              </a:ext>
            </a:extLst>
          </p:cNvPr>
          <p:cNvSpPr/>
          <p:nvPr/>
        </p:nvSpPr>
        <p:spPr>
          <a:xfrm>
            <a:off x="4709637" y="6316579"/>
            <a:ext cx="712314" cy="119938"/>
          </a:xfrm>
          <a:prstGeom prst="rect">
            <a:avLst/>
          </a:prstGeom>
          <a:noFill/>
        </p:spPr>
        <p:txBody>
          <a:bodyPr wrap="square" lIns="0" tIns="0" rIns="0" bIns="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78D4"/>
                </a:solidFill>
                <a:effectLst/>
                <a:uLnTx/>
                <a:uFillTx/>
                <a:latin typeface="Segoe UI"/>
                <a:ea typeface="+mn-ea"/>
                <a:cs typeface="Segoe UI" pitchFamily="34" charset="0"/>
              </a:rPr>
              <a:t>Messaging</a:t>
            </a:r>
          </a:p>
        </p:txBody>
      </p:sp>
      <p:sp>
        <p:nvSpPr>
          <p:cNvPr id="30" name="Rectangle 29">
            <a:extLst>
              <a:ext uri="{FF2B5EF4-FFF2-40B4-BE49-F238E27FC236}">
                <a16:creationId xmlns:a16="http://schemas.microsoft.com/office/drawing/2014/main" id="{8C8F9B22-4CEA-4CAE-A225-02E78CDB02EF}"/>
              </a:ext>
            </a:extLst>
          </p:cNvPr>
          <p:cNvSpPr/>
          <p:nvPr/>
        </p:nvSpPr>
        <p:spPr>
          <a:xfrm>
            <a:off x="4709637" y="5277022"/>
            <a:ext cx="712314" cy="119938"/>
          </a:xfrm>
          <a:prstGeom prst="rect">
            <a:avLst/>
          </a:prstGeom>
          <a:noFill/>
        </p:spPr>
        <p:txBody>
          <a:bodyPr wrap="square" lIns="0" tIns="0" rIns="0" bIns="0">
            <a:no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78D4"/>
                </a:solidFill>
                <a:effectLst/>
                <a:uLnTx/>
                <a:uFillTx/>
                <a:latin typeface="Segoe UI"/>
                <a:ea typeface="+mn-ea"/>
                <a:cs typeface="Segoe UI" pitchFamily="34" charset="0"/>
              </a:rPr>
              <a:t>Load and </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78D4"/>
                </a:solidFill>
                <a:effectLst/>
                <a:uLnTx/>
                <a:uFillTx/>
                <a:latin typeface="Segoe UI"/>
                <a:ea typeface="+mn-ea"/>
                <a:cs typeface="Segoe UI" pitchFamily="34" charset="0"/>
              </a:rPr>
              <a:t>save state</a:t>
            </a:r>
          </a:p>
        </p:txBody>
      </p:sp>
      <p:sp>
        <p:nvSpPr>
          <p:cNvPr id="31" name="TextBox 30">
            <a:extLst>
              <a:ext uri="{FF2B5EF4-FFF2-40B4-BE49-F238E27FC236}">
                <a16:creationId xmlns:a16="http://schemas.microsoft.com/office/drawing/2014/main" id="{02AF344B-E170-4F7F-A4BC-3B93221CABCF}"/>
              </a:ext>
            </a:extLst>
          </p:cNvPr>
          <p:cNvSpPr txBox="1"/>
          <p:nvPr/>
        </p:nvSpPr>
        <p:spPr>
          <a:xfrm>
            <a:off x="9184811" y="1768204"/>
            <a:ext cx="546063" cy="112090"/>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sp>
        <p:nvSpPr>
          <p:cNvPr id="32" name="TextBox 31">
            <a:extLst>
              <a:ext uri="{FF2B5EF4-FFF2-40B4-BE49-F238E27FC236}">
                <a16:creationId xmlns:a16="http://schemas.microsoft.com/office/drawing/2014/main" id="{E48C2F38-E526-4E2E-9AD4-647107184385}"/>
              </a:ext>
            </a:extLst>
          </p:cNvPr>
          <p:cNvSpPr txBox="1"/>
          <p:nvPr/>
        </p:nvSpPr>
        <p:spPr>
          <a:xfrm>
            <a:off x="9890253" y="6485346"/>
            <a:ext cx="563523" cy="192135"/>
          </a:xfrm>
          <a:prstGeom prst="rect">
            <a:avLst/>
          </a:prstGeom>
          <a:noFill/>
        </p:spPr>
        <p:txBody>
          <a:bodyPr wrap="none" lIns="0" tIns="0" rIns="0" bIns="0" rtlCol="0">
            <a:spAutoFit/>
          </a:bodyPr>
          <a:lstStyle/>
          <a:p>
            <a:pPr marL="0" marR="0" lvl="0" indent="0" algn="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33" name="TextBox 32">
            <a:extLst>
              <a:ext uri="{FF2B5EF4-FFF2-40B4-BE49-F238E27FC236}">
                <a16:creationId xmlns:a16="http://schemas.microsoft.com/office/drawing/2014/main" id="{00AE318D-3A42-4D24-96CD-57734B5112F0}"/>
              </a:ext>
            </a:extLst>
          </p:cNvPr>
          <p:cNvSpPr txBox="1"/>
          <p:nvPr/>
        </p:nvSpPr>
        <p:spPr>
          <a:xfrm>
            <a:off x="9890253" y="5555661"/>
            <a:ext cx="563523" cy="192135"/>
          </a:xfrm>
          <a:prstGeom prst="rect">
            <a:avLst/>
          </a:prstGeom>
          <a:noFill/>
        </p:spPr>
        <p:txBody>
          <a:bodyPr wrap="none" lIns="0" tIns="0" rIns="0" bIns="0" rtlCol="0">
            <a:spAutoFit/>
          </a:bodyPr>
          <a:lstStyle/>
          <a:p>
            <a:pPr marL="0" marR="0" lvl="0" indent="0" algn="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33" descr="A close up of a box&#10;&#10;Description automatically generated">
            <a:extLst>
              <a:ext uri="{FF2B5EF4-FFF2-40B4-BE49-F238E27FC236}">
                <a16:creationId xmlns:a16="http://schemas.microsoft.com/office/drawing/2014/main" id="{4B4E5243-5AEC-4CD3-8333-7AE18FCF6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8096" y="1295120"/>
            <a:ext cx="428275" cy="463967"/>
          </a:xfrm>
          <a:prstGeom prst="rect">
            <a:avLst/>
          </a:prstGeom>
        </p:spPr>
      </p:pic>
      <p:pic>
        <p:nvPicPr>
          <p:cNvPr id="35" name="Picture 34">
            <a:extLst>
              <a:ext uri="{FF2B5EF4-FFF2-40B4-BE49-F238E27FC236}">
                <a16:creationId xmlns:a16="http://schemas.microsoft.com/office/drawing/2014/main" id="{6A2C2DC4-2DC3-4573-8D9E-E8CE27ED207E}"/>
              </a:ext>
            </a:extLst>
          </p:cNvPr>
          <p:cNvPicPr>
            <a:picLocks noChangeAspect="1"/>
          </p:cNvPicPr>
          <p:nvPr/>
        </p:nvPicPr>
        <p:blipFill>
          <a:blip r:embed="rId6"/>
          <a:stretch>
            <a:fillRect/>
          </a:stretch>
        </p:blipFill>
        <p:spPr>
          <a:xfrm>
            <a:off x="9232198" y="1329052"/>
            <a:ext cx="451288" cy="451288"/>
          </a:xfrm>
          <a:prstGeom prst="rect">
            <a:avLst/>
          </a:prstGeom>
        </p:spPr>
      </p:pic>
      <p:sp>
        <p:nvSpPr>
          <p:cNvPr id="36" name="TextBox 35">
            <a:extLst>
              <a:ext uri="{FF2B5EF4-FFF2-40B4-BE49-F238E27FC236}">
                <a16:creationId xmlns:a16="http://schemas.microsoft.com/office/drawing/2014/main" id="{25483B7D-5DCF-4C02-9552-CA6438D28242}"/>
              </a:ext>
            </a:extLst>
          </p:cNvPr>
          <p:cNvSpPr txBox="1"/>
          <p:nvPr/>
        </p:nvSpPr>
        <p:spPr>
          <a:xfrm>
            <a:off x="8616861" y="1768204"/>
            <a:ext cx="390745" cy="112090"/>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37" name="TextBox 36">
            <a:extLst>
              <a:ext uri="{FF2B5EF4-FFF2-40B4-BE49-F238E27FC236}">
                <a16:creationId xmlns:a16="http://schemas.microsoft.com/office/drawing/2014/main" id="{8F4B0569-BCEB-456B-B251-76B20348C308}"/>
              </a:ext>
            </a:extLst>
          </p:cNvPr>
          <p:cNvSpPr txBox="1"/>
          <p:nvPr/>
        </p:nvSpPr>
        <p:spPr>
          <a:xfrm>
            <a:off x="7425960" y="1768204"/>
            <a:ext cx="425079" cy="112090"/>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38" name="TextBox 37">
            <a:extLst>
              <a:ext uri="{FF2B5EF4-FFF2-40B4-BE49-F238E27FC236}">
                <a16:creationId xmlns:a16="http://schemas.microsoft.com/office/drawing/2014/main" id="{A02A3434-C371-4436-A24D-15BD1C30441C}"/>
              </a:ext>
            </a:extLst>
          </p:cNvPr>
          <p:cNvSpPr txBox="1"/>
          <p:nvPr/>
        </p:nvSpPr>
        <p:spPr>
          <a:xfrm>
            <a:off x="8095851" y="1768204"/>
            <a:ext cx="223984" cy="112090"/>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39" name="Picture 38" descr="A close up of a logo&#10;&#10;Description automatically generated">
            <a:extLst>
              <a:ext uri="{FF2B5EF4-FFF2-40B4-BE49-F238E27FC236}">
                <a16:creationId xmlns:a16="http://schemas.microsoft.com/office/drawing/2014/main" id="{EADAE8C5-DB57-476A-BA24-AEE3A85885E2}"/>
              </a:ext>
            </a:extLst>
          </p:cNvPr>
          <p:cNvPicPr>
            <a:picLocks noChangeAspect="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100365" y="1368214"/>
            <a:ext cx="214957" cy="348946"/>
          </a:xfrm>
          <a:prstGeom prst="rect">
            <a:avLst/>
          </a:prstGeom>
        </p:spPr>
      </p:pic>
      <p:sp>
        <p:nvSpPr>
          <p:cNvPr id="40" name="TextBox 39">
            <a:extLst>
              <a:ext uri="{FF2B5EF4-FFF2-40B4-BE49-F238E27FC236}">
                <a16:creationId xmlns:a16="http://schemas.microsoft.com/office/drawing/2014/main" id="{EE80FEF5-B59D-4C6A-8A88-86B716280E6E}"/>
              </a:ext>
            </a:extLst>
          </p:cNvPr>
          <p:cNvSpPr txBox="1"/>
          <p:nvPr/>
        </p:nvSpPr>
        <p:spPr>
          <a:xfrm>
            <a:off x="9903636" y="1489333"/>
            <a:ext cx="563523" cy="192135"/>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41" name="TextBox 40">
            <a:extLst>
              <a:ext uri="{FF2B5EF4-FFF2-40B4-BE49-F238E27FC236}">
                <a16:creationId xmlns:a16="http://schemas.microsoft.com/office/drawing/2014/main" id="{C8A9C9E3-E4AC-4BB3-A049-5E19A1B05370}"/>
              </a:ext>
            </a:extLst>
          </p:cNvPr>
          <p:cNvSpPr txBox="1"/>
          <p:nvPr/>
        </p:nvSpPr>
        <p:spPr>
          <a:xfrm>
            <a:off x="7343956" y="5780185"/>
            <a:ext cx="589086" cy="112090"/>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14"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C46EF9F-ECB1-4DFC-B8A5-888D9A80DD03}"/>
              </a:ext>
            </a:extLst>
          </p:cNvPr>
          <p:cNvSpPr txBox="1"/>
          <p:nvPr/>
        </p:nvSpPr>
        <p:spPr>
          <a:xfrm>
            <a:off x="6538839" y="5780185"/>
            <a:ext cx="773875" cy="109866"/>
          </a:xfrm>
          <a:prstGeom prst="rect">
            <a:avLst/>
          </a:prstGeom>
          <a:noFill/>
        </p:spPr>
        <p:txBody>
          <a:bodyPr wrap="square" lIns="0" tIns="0" rIns="0" bIns="0"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AWS DynamoDB</a:t>
            </a:r>
          </a:p>
        </p:txBody>
      </p:sp>
      <p:pic>
        <p:nvPicPr>
          <p:cNvPr id="49" name="Graphic 48">
            <a:extLst>
              <a:ext uri="{FF2B5EF4-FFF2-40B4-BE49-F238E27FC236}">
                <a16:creationId xmlns:a16="http://schemas.microsoft.com/office/drawing/2014/main" id="{F1728CA2-D2F5-428A-82FE-859EAFEAAD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1677" y="1386918"/>
            <a:ext cx="339274" cy="339274"/>
          </a:xfrm>
          <a:prstGeom prst="rect">
            <a:avLst/>
          </a:prstGeom>
        </p:spPr>
      </p:pic>
      <p:pic>
        <p:nvPicPr>
          <p:cNvPr id="53" name="Graphic 52">
            <a:extLst>
              <a:ext uri="{FF2B5EF4-FFF2-40B4-BE49-F238E27FC236}">
                <a16:creationId xmlns:a16="http://schemas.microsoft.com/office/drawing/2014/main" id="{8CF102F8-C4B8-4333-9725-F52F4665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20361" y="5426509"/>
            <a:ext cx="336763" cy="336763"/>
          </a:xfrm>
          <a:prstGeom prst="rect">
            <a:avLst/>
          </a:prstGeom>
        </p:spPr>
      </p:pic>
      <p:sp>
        <p:nvSpPr>
          <p:cNvPr id="66" name="Rectangle 65">
            <a:extLst>
              <a:ext uri="{FF2B5EF4-FFF2-40B4-BE49-F238E27FC236}">
                <a16:creationId xmlns:a16="http://schemas.microsoft.com/office/drawing/2014/main" id="{9C320685-B7C8-4DD0-AA16-0D3F1ACCDE2E}"/>
              </a:ext>
            </a:extLst>
          </p:cNvPr>
          <p:cNvSpPr/>
          <p:nvPr/>
        </p:nvSpPr>
        <p:spPr>
          <a:xfrm>
            <a:off x="5710991" y="1669318"/>
            <a:ext cx="712822" cy="144069"/>
          </a:xfrm>
          <a:prstGeom prst="rect">
            <a:avLst/>
          </a:prstGeom>
        </p:spPr>
        <p:txBody>
          <a:bodyPr wrap="none" lIns="0" tIns="0" rIns="0" bIns="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pic>
        <p:nvPicPr>
          <p:cNvPr id="69" name="Picture 2" descr="Image result for rabbitmq logo">
            <a:extLst>
              <a:ext uri="{FF2B5EF4-FFF2-40B4-BE49-F238E27FC236}">
                <a16:creationId xmlns:a16="http://schemas.microsoft.com/office/drawing/2014/main" id="{8A387AE3-6E15-4DBA-82DC-B9D1C4855F1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09638" y="6496457"/>
            <a:ext cx="863994" cy="17723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ee the source image">
            <a:extLst>
              <a:ext uri="{FF2B5EF4-FFF2-40B4-BE49-F238E27FC236}">
                <a16:creationId xmlns:a16="http://schemas.microsoft.com/office/drawing/2014/main" id="{C53CFE0F-0975-4EEF-8454-A2ABE14CF6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4328" y="6427813"/>
            <a:ext cx="352589" cy="35258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Service Bus Logo">
            <a:extLst>
              <a:ext uri="{FF2B5EF4-FFF2-40B4-BE49-F238E27FC236}">
                <a16:creationId xmlns:a16="http://schemas.microsoft.com/office/drawing/2014/main" id="{6D62A17A-AD4D-48B5-811B-41661D1D825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83027" y="6407094"/>
            <a:ext cx="298091" cy="303173"/>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15DB39A-98EF-476E-9A62-D3D5DDFF71C6}"/>
              </a:ext>
            </a:extLst>
          </p:cNvPr>
          <p:cNvSpPr txBox="1"/>
          <p:nvPr/>
        </p:nvSpPr>
        <p:spPr>
          <a:xfrm>
            <a:off x="8832737" y="6717530"/>
            <a:ext cx="461047" cy="112090"/>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73" name="Picture 12" descr="Image result for Cassandra Logo">
            <a:extLst>
              <a:ext uri="{FF2B5EF4-FFF2-40B4-BE49-F238E27FC236}">
                <a16:creationId xmlns:a16="http://schemas.microsoft.com/office/drawing/2014/main" id="{9D9E7975-8A4E-4631-93B9-5C90FDF628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83884" y="5472481"/>
            <a:ext cx="358828" cy="328840"/>
          </a:xfrm>
          <a:prstGeom prst="rect">
            <a:avLst/>
          </a:prstGeom>
          <a:noFill/>
          <a:extLst>
            <a:ext uri="{909E8E84-426E-40DD-AFC4-6F175D3DCCD1}">
              <a14:hiddenFill xmlns:a14="http://schemas.microsoft.com/office/drawing/2010/main">
                <a:solidFill>
                  <a:srgbClr val="FFFFFF"/>
                </a:solidFill>
              </a14:hiddenFill>
            </a:ext>
          </a:extLst>
        </p:spPr>
      </p:pic>
      <p:sp>
        <p:nvSpPr>
          <p:cNvPr id="89" name="Freeform: Shape 88">
            <a:extLst>
              <a:ext uri="{FF2B5EF4-FFF2-40B4-BE49-F238E27FC236}">
                <a16:creationId xmlns:a16="http://schemas.microsoft.com/office/drawing/2014/main" id="{252D4B5A-CCA7-4C6D-8C41-2C4BB3543677}"/>
              </a:ext>
            </a:extLst>
          </p:cNvPr>
          <p:cNvSpPr/>
          <p:nvPr/>
        </p:nvSpPr>
        <p:spPr>
          <a:xfrm>
            <a:off x="275913" y="443159"/>
            <a:ext cx="8322184" cy="111592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50706" rtl="0" eaLnBrk="1" fontAlgn="auto" latinLnBrk="0" hangingPunct="1">
              <a:lnSpc>
                <a:spcPct val="90000"/>
              </a:lnSpc>
              <a:spcBef>
                <a:spcPct val="0"/>
              </a:spcBef>
              <a:spcAft>
                <a:spcPts val="612"/>
              </a:spcAft>
              <a:buClrTx/>
              <a:buSzTx/>
              <a:buFontTx/>
              <a:buNone/>
              <a:tabLst/>
              <a:defRPr/>
            </a:pPr>
            <a:r>
              <a:rPr kumimoji="0" lang="en-US" sz="3672" b="0" i="0" u="none" strike="noStrike" kern="1200" cap="none" spc="0" normalizeH="0" baseline="0" noProof="0" dirty="0">
                <a:ln>
                  <a:noFill/>
                </a:ln>
                <a:solidFill>
                  <a:srgbClr val="000000"/>
                </a:solidFill>
                <a:effectLst/>
                <a:uLnTx/>
                <a:uFillTx/>
                <a:latin typeface="Segoe UI Semibold"/>
                <a:ea typeface="+mn-ea"/>
                <a:cs typeface="+mn-cs"/>
              </a:rPr>
              <a:t>Sidecars and </a:t>
            </a:r>
          </a:p>
          <a:p>
            <a:pPr marL="0" marR="0" lvl="0" indent="0" algn="l" defTabSz="1450706" rtl="0" eaLnBrk="1" fontAlgn="auto" latinLnBrk="0" hangingPunct="1">
              <a:lnSpc>
                <a:spcPct val="90000"/>
              </a:lnSpc>
              <a:spcBef>
                <a:spcPct val="0"/>
              </a:spcBef>
              <a:spcAft>
                <a:spcPts val="612"/>
              </a:spcAft>
              <a:buClrTx/>
              <a:buSzTx/>
              <a:buFontTx/>
              <a:buNone/>
              <a:tabLst/>
              <a:defRPr/>
            </a:pPr>
            <a:r>
              <a:rPr kumimoji="0" lang="en-US" sz="3672" b="0" i="0" u="none" strike="noStrike" kern="1200" cap="none" spc="0" normalizeH="0" baseline="0" noProof="0" dirty="0">
                <a:ln>
                  <a:noFill/>
                </a:ln>
                <a:solidFill>
                  <a:srgbClr val="000000"/>
                </a:solidFill>
                <a:effectLst/>
                <a:uLnTx/>
                <a:uFillTx/>
                <a:latin typeface="Segoe UI Semibold"/>
                <a:ea typeface="+mn-ea"/>
                <a:cs typeface="+mn-cs"/>
              </a:rPr>
              <a:t>components</a:t>
            </a:r>
          </a:p>
        </p:txBody>
      </p:sp>
      <p:grpSp>
        <p:nvGrpSpPr>
          <p:cNvPr id="61" name="Group 60">
            <a:extLst>
              <a:ext uri="{FF2B5EF4-FFF2-40B4-BE49-F238E27FC236}">
                <a16:creationId xmlns:a16="http://schemas.microsoft.com/office/drawing/2014/main" id="{61AEEFD4-E4A0-1548-B9A6-5A5047CC4041}"/>
              </a:ext>
            </a:extLst>
          </p:cNvPr>
          <p:cNvGrpSpPr/>
          <p:nvPr/>
        </p:nvGrpSpPr>
        <p:grpSpPr>
          <a:xfrm>
            <a:off x="852068" y="2180183"/>
            <a:ext cx="11242014" cy="2872630"/>
            <a:chOff x="834572" y="2137629"/>
            <a:chExt cx="11022583" cy="2816560"/>
          </a:xfrm>
        </p:grpSpPr>
        <p:sp>
          <p:nvSpPr>
            <p:cNvPr id="10" name="Rectangle 9">
              <a:extLst>
                <a:ext uri="{FF2B5EF4-FFF2-40B4-BE49-F238E27FC236}">
                  <a16:creationId xmlns:a16="http://schemas.microsoft.com/office/drawing/2014/main" id="{D4C08D80-F694-4A7B-9FE4-42A957F6D60C}"/>
                </a:ext>
              </a:extLst>
            </p:cNvPr>
            <p:cNvSpPr/>
            <p:nvPr/>
          </p:nvSpPr>
          <p:spPr bwMode="auto">
            <a:xfrm>
              <a:off x="834572" y="2137629"/>
              <a:ext cx="11022583" cy="281656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6BFF64D8-AF49-40CC-828D-ED480B0832BB}"/>
                </a:ext>
              </a:extLst>
            </p:cNvPr>
            <p:cNvSpPr/>
            <p:nvPr/>
          </p:nvSpPr>
          <p:spPr>
            <a:xfrm>
              <a:off x="8603162" y="3493368"/>
              <a:ext cx="1043502" cy="343492"/>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a:off x="8576857"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3022670" y="3493368"/>
              <a:ext cx="1043502" cy="343492"/>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996365"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221096" y="306348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6719928"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mn-cs"/>
                  </a:rPr>
                  <a:t>Service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mn-cs"/>
                  </a:rPr>
                  <a:t>code B</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16"/>
              <a:srcRect/>
              <a:stretch/>
            </p:blipFill>
            <p:spPr>
              <a:xfrm>
                <a:off x="7078652" y="3303432"/>
                <a:ext cx="519168" cy="310059"/>
              </a:xfrm>
              <a:prstGeom prst="rect">
                <a:avLst/>
              </a:prstGeom>
              <a:grpFill/>
            </p:spPr>
          </p:pic>
        </p:grpSp>
        <p:grpSp>
          <p:nvGrpSpPr>
            <p:cNvPr id="54" name="Group 53">
              <a:extLst>
                <a:ext uri="{FF2B5EF4-FFF2-40B4-BE49-F238E27FC236}">
                  <a16:creationId xmlns:a16="http://schemas.microsoft.com/office/drawing/2014/main" id="{F5F08E53-3273-4004-B556-A81353DED661}"/>
                </a:ext>
              </a:extLst>
            </p:cNvPr>
            <p:cNvGrpSpPr/>
            <p:nvPr/>
          </p:nvGrpSpPr>
          <p:grpSpPr>
            <a:xfrm>
              <a:off x="1146082"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mn-cs"/>
                  </a:rPr>
                  <a:t>Service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mn-cs"/>
                  </a:rPr>
                  <a:t>code A</a:t>
                </a: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16"/>
              <a:srcRect/>
              <a:stretch/>
            </p:blipFill>
            <p:spPr>
              <a:xfrm>
                <a:off x="7078652" y="3303432"/>
                <a:ext cx="519168" cy="310059"/>
              </a:xfrm>
              <a:prstGeom prst="rect">
                <a:avLst/>
              </a:prstGeom>
              <a:grpFill/>
            </p:spPr>
          </p:pic>
        </p:gr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9333" t="18330" r="9333" b="18330"/>
            <a:stretch/>
          </p:blipFill>
          <p:spPr>
            <a:xfrm>
              <a:off x="4618661" y="3521614"/>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9333" t="18330" r="9333" b="18330"/>
            <a:stretch/>
          </p:blipFill>
          <p:spPr>
            <a:xfrm>
              <a:off x="10228204" y="3582932"/>
              <a:ext cx="880453" cy="685677"/>
            </a:xfrm>
            <a:prstGeom prst="rect">
              <a:avLst/>
            </a:prstGeom>
          </p:spPr>
        </p:pic>
        <p:sp>
          <p:nvSpPr>
            <p:cNvPr id="2" name="Rectangle 1">
              <a:extLst>
                <a:ext uri="{FF2B5EF4-FFF2-40B4-BE49-F238E27FC236}">
                  <a16:creationId xmlns:a16="http://schemas.microsoft.com/office/drawing/2014/main" id="{6A9DB971-463C-4429-B293-E5B4861032B4}"/>
                </a:ext>
              </a:extLst>
            </p:cNvPr>
            <p:cNvSpPr/>
            <p:nvPr/>
          </p:nvSpPr>
          <p:spPr>
            <a:xfrm>
              <a:off x="1057707" y="2532547"/>
              <a:ext cx="1386918" cy="369332"/>
            </a:xfrm>
            <a:prstGeom prst="rect">
              <a:avLst/>
            </a:prstGeom>
          </p:spPr>
          <p:txBody>
            <a:bodyPr wrap="none">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Application</a:t>
              </a:r>
            </a:p>
          </p:txBody>
        </p:sp>
        <p:sp>
          <p:nvSpPr>
            <p:cNvPr id="64" name="Rectangle 63">
              <a:extLst>
                <a:ext uri="{FF2B5EF4-FFF2-40B4-BE49-F238E27FC236}">
                  <a16:creationId xmlns:a16="http://schemas.microsoft.com/office/drawing/2014/main" id="{1823BABD-60F7-43BA-8AB1-69B286D2E0DF}"/>
                </a:ext>
              </a:extLst>
            </p:cNvPr>
            <p:cNvSpPr/>
            <p:nvPr/>
          </p:nvSpPr>
          <p:spPr>
            <a:xfrm>
              <a:off x="4597961" y="4350765"/>
              <a:ext cx="921854" cy="141257"/>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sp>
          <p:nvSpPr>
            <p:cNvPr id="65" name="Rectangle 64">
              <a:extLst>
                <a:ext uri="{FF2B5EF4-FFF2-40B4-BE49-F238E27FC236}">
                  <a16:creationId xmlns:a16="http://schemas.microsoft.com/office/drawing/2014/main" id="{5A40FFD1-B487-456A-A914-99C4CD621AB1}"/>
                </a:ext>
              </a:extLst>
            </p:cNvPr>
            <p:cNvSpPr/>
            <p:nvPr/>
          </p:nvSpPr>
          <p:spPr>
            <a:xfrm>
              <a:off x="10275269" y="4350765"/>
              <a:ext cx="921854" cy="141257"/>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746262"/>
              <a:ext cx="0" cy="343267"/>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a:off x="5111693" y="2723199"/>
              <a:ext cx="5556738" cy="23063"/>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111693" y="2717213"/>
              <a:ext cx="0" cy="346270"/>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6146718" y="2490256"/>
              <a:ext cx="2609367" cy="155427"/>
            </a:xfrm>
            <a:prstGeom prst="rect">
              <a:avLst/>
            </a:prstGeom>
            <a:noFill/>
          </p:spPr>
          <p:txBody>
            <a:bodyPr wrap="square" lIns="0" tIns="0" rIns="0" bIns="0">
              <a:spAutoFit/>
            </a:bodyPr>
            <a:lstStyle/>
            <a:p>
              <a:pPr marL="0" marR="0" lvl="0" indent="0" algn="r" defTabSz="932563" rtl="0" eaLnBrk="1" fontAlgn="auto" latinLnBrk="0" hangingPunct="1">
                <a:lnSpc>
                  <a:spcPct val="9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 </a:t>
              </a:r>
              <a:r>
                <a:rPr kumimoji="0" lang="en-US" sz="1122" b="0" i="0" u="none" strike="noStrike" kern="1200" cap="none" spc="0" normalizeH="0" baseline="0" noProof="0" err="1">
                  <a:ln>
                    <a:noFill/>
                  </a:ln>
                  <a:solidFill>
                    <a:srgbClr val="0078D4"/>
                  </a:solidFill>
                  <a:effectLst/>
                  <a:uLnTx/>
                  <a:uFillTx/>
                  <a:latin typeface="Segoe UI"/>
                  <a:ea typeface="+mn-ea"/>
                  <a:cs typeface="Segoe UI" pitchFamily="34" charset="0"/>
                </a:rPr>
                <a:t>mTLS</a:t>
              </a:r>
              <a:endParaRPr kumimoji="0" lang="en-US" sz="1122"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56675244-4685-43DF-8B29-64CB052D1614}"/>
                </a:ext>
              </a:extLst>
            </p:cNvPr>
            <p:cNvSpPr/>
            <p:nvPr/>
          </p:nvSpPr>
          <p:spPr>
            <a:xfrm>
              <a:off x="3023405" y="3971320"/>
              <a:ext cx="1046248" cy="431400"/>
            </a:xfrm>
            <a:prstGeom prst="rect">
              <a:avLst/>
            </a:prstGeom>
          </p:spPr>
          <p:txBody>
            <a:bodyPr wrap="none">
              <a:spAutoFit/>
            </a:bodyPr>
            <a:lstStyle/>
            <a:p>
              <a:pPr marL="0" marR="0" lvl="0" indent="0" algn="r" defTabSz="932563" rtl="0" eaLnBrk="1" fontAlgn="auto" latinLnBrk="0" hangingPunct="1">
                <a:lnSpc>
                  <a:spcPct val="9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78D4"/>
                  </a:solidFill>
                  <a:effectLst/>
                  <a:uLnTx/>
                  <a:uFillTx/>
                  <a:latin typeface="Segoe UI"/>
                  <a:ea typeface="+mn-ea"/>
                  <a:cs typeface="Segoe UI" pitchFamily="34" charset="0"/>
                </a:rPr>
                <a:t>Tracing, logs</a:t>
              </a:r>
            </a:p>
            <a:p>
              <a:pPr marL="0" marR="0" lvl="0" indent="0" algn="r" defTabSz="932563" rtl="0" eaLnBrk="1" fontAlgn="auto" latinLnBrk="0" hangingPunct="1">
                <a:lnSpc>
                  <a:spcPct val="9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78D4"/>
                  </a:solidFill>
                  <a:effectLst/>
                  <a:uLnTx/>
                  <a:uFillTx/>
                  <a:latin typeface="Segoe UI"/>
                  <a:ea typeface="+mn-ea"/>
                  <a:cs typeface="Segoe UI" pitchFamily="34" charset="0"/>
                </a:rPr>
                <a:t> and metrics</a:t>
              </a:r>
            </a:p>
          </p:txBody>
        </p:sp>
        <p:sp>
          <p:nvSpPr>
            <p:cNvPr id="75" name="Rectangle 74">
              <a:extLst>
                <a:ext uri="{FF2B5EF4-FFF2-40B4-BE49-F238E27FC236}">
                  <a16:creationId xmlns:a16="http://schemas.microsoft.com/office/drawing/2014/main" id="{6D323DF2-BA55-4B37-B639-31A8730FC825}"/>
                </a:ext>
              </a:extLst>
            </p:cNvPr>
            <p:cNvSpPr/>
            <p:nvPr/>
          </p:nvSpPr>
          <p:spPr>
            <a:xfrm>
              <a:off x="8615445" y="4009132"/>
              <a:ext cx="1046248" cy="431400"/>
            </a:xfrm>
            <a:prstGeom prst="rect">
              <a:avLst/>
            </a:prstGeom>
          </p:spPr>
          <p:txBody>
            <a:bodyPr wrap="none">
              <a:spAutoFit/>
            </a:bodyPr>
            <a:lstStyle/>
            <a:p>
              <a:pPr marL="0" marR="0" lvl="0" indent="0" algn="r" defTabSz="932563" rtl="0" eaLnBrk="1" fontAlgn="auto" latinLnBrk="0" hangingPunct="1">
                <a:lnSpc>
                  <a:spcPct val="9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78D4"/>
                  </a:solidFill>
                  <a:effectLst/>
                  <a:uLnTx/>
                  <a:uFillTx/>
                  <a:latin typeface="Segoe UI"/>
                  <a:ea typeface="+mn-ea"/>
                  <a:cs typeface="Segoe UI" pitchFamily="34" charset="0"/>
                </a:rPr>
                <a:t>Tracing, logs</a:t>
              </a:r>
            </a:p>
            <a:p>
              <a:pPr marL="0" marR="0" lvl="0" indent="0" algn="r" defTabSz="932563" rtl="0" eaLnBrk="1" fontAlgn="auto" latinLnBrk="0" hangingPunct="1">
                <a:lnSpc>
                  <a:spcPct val="9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78D4"/>
                  </a:solidFill>
                  <a:effectLst/>
                  <a:uLnTx/>
                  <a:uFillTx/>
                  <a:latin typeface="Segoe UI"/>
                  <a:ea typeface="+mn-ea"/>
                  <a:cs typeface="Segoe UI" pitchFamily="34" charset="0"/>
                </a:rPr>
                <a:t> and metrics</a:t>
              </a:r>
            </a:p>
          </p:txBody>
        </p:sp>
      </p:grpSp>
      <p:pic>
        <p:nvPicPr>
          <p:cNvPr id="1028" name="Picture 4" descr="Image result for GCP firebase logo">
            <a:extLst>
              <a:ext uri="{FF2B5EF4-FFF2-40B4-BE49-F238E27FC236}">
                <a16:creationId xmlns:a16="http://schemas.microsoft.com/office/drawing/2014/main" id="{EACC36A8-9005-4F6F-BFAE-21C26F532A8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64645" y="5495479"/>
            <a:ext cx="790269" cy="2960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lio logo">
            <a:extLst>
              <a:ext uri="{FF2B5EF4-FFF2-40B4-BE49-F238E27FC236}">
                <a16:creationId xmlns:a16="http://schemas.microsoft.com/office/drawing/2014/main" id="{B988DDEC-09A2-4F9D-9FFF-997E659EF9A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6182" y="1228875"/>
            <a:ext cx="808688" cy="76869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097976D-440D-4AE2-A23E-728FD290636F}"/>
              </a:ext>
            </a:extLst>
          </p:cNvPr>
          <p:cNvSpPr/>
          <p:nvPr/>
        </p:nvSpPr>
        <p:spPr bwMode="auto">
          <a:xfrm>
            <a:off x="6570634" y="179909"/>
            <a:ext cx="2760421" cy="86532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93260" rIns="1119124"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Observability</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43" name="Graphic 42">
            <a:extLst>
              <a:ext uri="{FF2B5EF4-FFF2-40B4-BE49-F238E27FC236}">
                <a16:creationId xmlns:a16="http://schemas.microsoft.com/office/drawing/2014/main" id="{8D6FC6DD-13F6-4FC3-8647-99F7B770715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27968" y="482338"/>
            <a:ext cx="391651" cy="388244"/>
          </a:xfrm>
          <a:prstGeom prst="rect">
            <a:avLst/>
          </a:prstGeom>
        </p:spPr>
      </p:pic>
      <p:pic>
        <p:nvPicPr>
          <p:cNvPr id="45" name="Graphic 44">
            <a:extLst>
              <a:ext uri="{FF2B5EF4-FFF2-40B4-BE49-F238E27FC236}">
                <a16:creationId xmlns:a16="http://schemas.microsoft.com/office/drawing/2014/main" id="{DEDBE1B0-0F88-4ED3-8D2E-76CAD5471F5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7423873" y="471397"/>
            <a:ext cx="391651" cy="391651"/>
          </a:xfrm>
          <a:prstGeom prst="rect">
            <a:avLst/>
          </a:prstGeom>
        </p:spPr>
      </p:pic>
      <p:pic>
        <p:nvPicPr>
          <p:cNvPr id="46" name="Picture 16" descr="Image result for Zipkin logo">
            <a:extLst>
              <a:ext uri="{FF2B5EF4-FFF2-40B4-BE49-F238E27FC236}">
                <a16:creationId xmlns:a16="http://schemas.microsoft.com/office/drawing/2014/main" id="{9E3A20E6-2679-498E-81F7-9B6CB2E3B2A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951592" y="499426"/>
            <a:ext cx="554554" cy="32711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See the source image">
            <a:extLst>
              <a:ext uri="{FF2B5EF4-FFF2-40B4-BE49-F238E27FC236}">
                <a16:creationId xmlns:a16="http://schemas.microsoft.com/office/drawing/2014/main" id="{9D187ADA-DF26-451E-A61C-EDF5235F8FA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78388" y="397444"/>
            <a:ext cx="499396" cy="49939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5FCF44BD-6534-4D07-BF4D-AF39401C1A93}"/>
              </a:ext>
            </a:extLst>
          </p:cNvPr>
          <p:cNvSpPr txBox="1"/>
          <p:nvPr/>
        </p:nvSpPr>
        <p:spPr>
          <a:xfrm>
            <a:off x="6631819" y="901530"/>
            <a:ext cx="565680" cy="128046"/>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Prometheus</a:t>
            </a:r>
            <a:endPar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8" name="TextBox 57">
            <a:extLst>
              <a:ext uri="{FF2B5EF4-FFF2-40B4-BE49-F238E27FC236}">
                <a16:creationId xmlns:a16="http://schemas.microsoft.com/office/drawing/2014/main" id="{703E9333-4CE7-41BD-8887-4742963A07FC}"/>
              </a:ext>
            </a:extLst>
          </p:cNvPr>
          <p:cNvSpPr txBox="1"/>
          <p:nvPr/>
        </p:nvSpPr>
        <p:spPr>
          <a:xfrm>
            <a:off x="7335857" y="891360"/>
            <a:ext cx="593475" cy="128046"/>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rPr>
              <a:t>AppInsightts</a:t>
            </a:r>
            <a:endPar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9" name="TextBox 58">
            <a:extLst>
              <a:ext uri="{FF2B5EF4-FFF2-40B4-BE49-F238E27FC236}">
                <a16:creationId xmlns:a16="http://schemas.microsoft.com/office/drawing/2014/main" id="{0FF13817-8F04-452B-836A-11D484C32A93}"/>
              </a:ext>
            </a:extLst>
          </p:cNvPr>
          <p:cNvSpPr txBox="1"/>
          <p:nvPr/>
        </p:nvSpPr>
        <p:spPr>
          <a:xfrm>
            <a:off x="8768819" y="888601"/>
            <a:ext cx="302460" cy="128046"/>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Jaeger</a:t>
            </a:r>
            <a:endPar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60" name="Group 59">
            <a:extLst>
              <a:ext uri="{FF2B5EF4-FFF2-40B4-BE49-F238E27FC236}">
                <a16:creationId xmlns:a16="http://schemas.microsoft.com/office/drawing/2014/main" id="{8698CBFF-231B-4602-AD01-9F90B44E2B96}"/>
              </a:ext>
            </a:extLst>
          </p:cNvPr>
          <p:cNvGrpSpPr/>
          <p:nvPr/>
        </p:nvGrpSpPr>
        <p:grpSpPr>
          <a:xfrm>
            <a:off x="4460176" y="612571"/>
            <a:ext cx="7131878" cy="2483076"/>
            <a:chOff x="3085098" y="1502897"/>
            <a:chExt cx="7875310" cy="1137740"/>
          </a:xfrm>
        </p:grpSpPr>
        <p:grpSp>
          <p:nvGrpSpPr>
            <p:cNvPr id="93" name="Group 92">
              <a:extLst>
                <a:ext uri="{FF2B5EF4-FFF2-40B4-BE49-F238E27FC236}">
                  <a16:creationId xmlns:a16="http://schemas.microsoft.com/office/drawing/2014/main" id="{5FA03A56-C2B1-448B-BF3F-77A0F0CF7C1F}"/>
                </a:ext>
              </a:extLst>
            </p:cNvPr>
            <p:cNvGrpSpPr/>
            <p:nvPr/>
          </p:nvGrpSpPr>
          <p:grpSpPr>
            <a:xfrm flipV="1">
              <a:off x="3085098" y="1502897"/>
              <a:ext cx="2321087" cy="1137739"/>
              <a:chOff x="9802448" y="3636796"/>
              <a:chExt cx="2321087" cy="1084382"/>
            </a:xfrm>
          </p:grpSpPr>
          <p:cxnSp>
            <p:nvCxnSpPr>
              <p:cNvPr id="97" name="Straight Arrow Connector 96">
                <a:extLst>
                  <a:ext uri="{FF2B5EF4-FFF2-40B4-BE49-F238E27FC236}">
                    <a16:creationId xmlns:a16="http://schemas.microsoft.com/office/drawing/2014/main" id="{C51F7B35-A8D2-406D-8AC0-A20D9CB339DD}"/>
                  </a:ext>
                </a:extLst>
              </p:cNvPr>
              <p:cNvCxnSpPr>
                <a:cxnSpLocks/>
              </p:cNvCxnSpPr>
              <p:nvPr/>
            </p:nvCxnSpPr>
            <p:spPr>
              <a:xfrm flipH="1">
                <a:off x="9802448" y="363679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F9B9331-B1A4-4228-B303-EFB7C8CCA08C}"/>
                  </a:ext>
                </a:extLst>
              </p:cNvPr>
              <p:cNvCxnSpPr>
                <a:cxnSpLocks/>
                <a:endCxn id="22" idx="1"/>
              </p:cNvCxnSpPr>
              <p:nvPr/>
            </p:nvCxnSpPr>
            <p:spPr>
              <a:xfrm flipV="1">
                <a:off x="9810172" y="4721178"/>
                <a:ext cx="2313363"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A5DED158-D70D-4CE8-A554-6070C544393F}"/>
                </a:ext>
              </a:extLst>
            </p:cNvPr>
            <p:cNvGrpSpPr/>
            <p:nvPr/>
          </p:nvGrpSpPr>
          <p:grpSpPr>
            <a:xfrm flipH="1" flipV="1">
              <a:off x="8453515" y="1502898"/>
              <a:ext cx="2506893" cy="1137739"/>
              <a:chOff x="9797686" y="3636797"/>
              <a:chExt cx="2664098" cy="1084383"/>
            </a:xfrm>
          </p:grpSpPr>
          <p:cxnSp>
            <p:nvCxnSpPr>
              <p:cNvPr id="95" name="Straight Arrow Connector 94">
                <a:extLst>
                  <a:ext uri="{FF2B5EF4-FFF2-40B4-BE49-F238E27FC236}">
                    <a16:creationId xmlns:a16="http://schemas.microsoft.com/office/drawing/2014/main" id="{6048A0D6-C6C0-44E5-862B-74CC8BF62BB9}"/>
                  </a:ext>
                </a:extLst>
              </p:cNvPr>
              <p:cNvCxnSpPr>
                <a:cxnSpLocks/>
              </p:cNvCxnSpPr>
              <p:nvPr/>
            </p:nvCxnSpPr>
            <p:spPr>
              <a:xfrm flipH="1">
                <a:off x="9797686" y="3636797"/>
                <a:ext cx="4762" cy="1071836"/>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BCE47E2-498F-4CD7-9956-80E9B5DA0FF2}"/>
                  </a:ext>
                </a:extLst>
              </p:cNvPr>
              <p:cNvCxnSpPr>
                <a:cxnSpLocks/>
                <a:endCxn id="22" idx="3"/>
              </p:cNvCxnSpPr>
              <p:nvPr/>
            </p:nvCxnSpPr>
            <p:spPr>
              <a:xfrm>
                <a:off x="9817399" y="4721180"/>
                <a:ext cx="2644385"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100" name="Rectangle 99">
            <a:extLst>
              <a:ext uri="{FF2B5EF4-FFF2-40B4-BE49-F238E27FC236}">
                <a16:creationId xmlns:a16="http://schemas.microsoft.com/office/drawing/2014/main" id="{53ACA6EA-6291-4CF0-992B-76951664C6E3}"/>
              </a:ext>
            </a:extLst>
          </p:cNvPr>
          <p:cNvSpPr/>
          <p:nvPr/>
        </p:nvSpPr>
        <p:spPr>
          <a:xfrm>
            <a:off x="4688812" y="666390"/>
            <a:ext cx="1494211" cy="466281"/>
          </a:xfrm>
          <a:prstGeom prst="rect">
            <a:avLst/>
          </a:prstGeom>
          <a:noFill/>
        </p:spPr>
        <p:txBody>
          <a:bodyPr wrap="square" lIns="0" tIns="0" rIns="0" bIns="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0078D4"/>
                </a:solidFill>
                <a:effectLst/>
                <a:uLnTx/>
                <a:uFillTx/>
                <a:latin typeface="Segoe UI"/>
                <a:ea typeface="+mn-ea"/>
                <a:cs typeface="Segoe UI" pitchFamily="34" charset="0"/>
              </a:rPr>
              <a:t>Capturing, querying </a:t>
            </a:r>
          </a:p>
          <a:p>
            <a:pPr marL="0" marR="0" lvl="0" indent="0" algn="r" defTabSz="932563" rtl="0" eaLnBrk="1" fontAlgn="auto" latinLnBrk="0" hangingPunct="1">
              <a:lnSpc>
                <a:spcPct val="9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0078D4"/>
                </a:solidFill>
                <a:effectLst/>
                <a:uLnTx/>
                <a:uFillTx/>
                <a:latin typeface="Segoe UI"/>
                <a:ea typeface="+mn-ea"/>
                <a:cs typeface="Segoe UI" pitchFamily="34" charset="0"/>
              </a:rPr>
              <a:t>traces, logs and metrics</a:t>
            </a:r>
          </a:p>
          <a:p>
            <a:pPr marL="0" marR="0" lvl="0" indent="0" algn="r" defTabSz="932563" rtl="0" eaLnBrk="1" fontAlgn="auto" latinLnBrk="0" hangingPunct="1">
              <a:lnSpc>
                <a:spcPct val="90000"/>
              </a:lnSpc>
              <a:spcBef>
                <a:spcPts val="0"/>
              </a:spcBef>
              <a:spcAft>
                <a:spcPts val="0"/>
              </a:spcAft>
              <a:buClrTx/>
              <a:buSzTx/>
              <a:buFontTx/>
              <a:buNone/>
              <a:tabLst/>
              <a:defRPr/>
            </a:pPr>
            <a:endParaRPr kumimoji="0" lang="en-US" sz="1122"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03636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EF2C-5971-4F3A-B2EF-BB80D2DF3483}"/>
              </a:ext>
            </a:extLst>
          </p:cNvPr>
          <p:cNvSpPr>
            <a:spLocks noGrp="1"/>
          </p:cNvSpPr>
          <p:nvPr>
            <p:ph type="title"/>
          </p:nvPr>
        </p:nvSpPr>
        <p:spPr>
          <a:xfrm>
            <a:off x="300633" y="159692"/>
            <a:ext cx="11237870" cy="565027"/>
          </a:xfrm>
        </p:spPr>
        <p:txBody>
          <a:bodyPr/>
          <a:lstStyle/>
          <a:p>
            <a:r>
              <a:rPr lang="en-US"/>
              <a:t>71 Dapr Components</a:t>
            </a:r>
          </a:p>
        </p:txBody>
      </p:sp>
      <p:sp>
        <p:nvSpPr>
          <p:cNvPr id="4" name="Text Placeholder 3">
            <a:extLst>
              <a:ext uri="{FF2B5EF4-FFF2-40B4-BE49-F238E27FC236}">
                <a16:creationId xmlns:a16="http://schemas.microsoft.com/office/drawing/2014/main" id="{6BBA11E7-AF3E-4569-92F4-9B86F024F29A}"/>
              </a:ext>
            </a:extLst>
          </p:cNvPr>
          <p:cNvSpPr>
            <a:spLocks noGrp="1"/>
          </p:cNvSpPr>
          <p:nvPr>
            <p:ph type="body" sz="quarter" idx="10"/>
          </p:nvPr>
        </p:nvSpPr>
        <p:spPr>
          <a:xfrm>
            <a:off x="246417" y="831287"/>
            <a:ext cx="2341481" cy="384205"/>
          </a:xfrm>
        </p:spPr>
        <p:txBody>
          <a:bodyPr/>
          <a:lstStyle/>
          <a:p>
            <a:r>
              <a:rPr lang="en-US" sz="2448"/>
              <a:t>18 State stores</a:t>
            </a:r>
          </a:p>
        </p:txBody>
      </p:sp>
      <p:graphicFrame>
        <p:nvGraphicFramePr>
          <p:cNvPr id="6" name="Table 5">
            <a:extLst>
              <a:ext uri="{FF2B5EF4-FFF2-40B4-BE49-F238E27FC236}">
                <a16:creationId xmlns:a16="http://schemas.microsoft.com/office/drawing/2014/main" id="{3919C50E-D98E-490D-878D-334F76E8C0F7}"/>
              </a:ext>
            </a:extLst>
          </p:cNvPr>
          <p:cNvGraphicFramePr/>
          <p:nvPr/>
        </p:nvGraphicFramePr>
        <p:xfrm>
          <a:off x="2528270" y="1223657"/>
          <a:ext cx="2119581" cy="3039938"/>
        </p:xfrm>
        <a:graphic>
          <a:graphicData uri="http://schemas.openxmlformats.org/drawingml/2006/table">
            <a:tbl>
              <a:tblPr>
                <a:tableStyleId>{5C22544A-7EE6-4342-B048-85BDC9FD1C3A}</a:tableStyleId>
              </a:tblPr>
              <a:tblGrid>
                <a:gridCol w="2119581">
                  <a:extLst>
                    <a:ext uri="{9D8B030D-6E8A-4147-A177-3AD203B41FA5}">
                      <a16:colId xmlns:a16="http://schemas.microsoft.com/office/drawing/2014/main" val="616931256"/>
                    </a:ext>
                  </a:extLst>
                </a:gridCol>
              </a:tblGrid>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3"/>
                        </a:rPr>
                        <a:t>Redis Streams</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2983421418"/>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4"/>
                        </a:rPr>
                        <a:t>Apache Kafka</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151126918"/>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5"/>
                        </a:rPr>
                        <a:t>AWS SNS/SQS</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1527879780"/>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6"/>
                        </a:rPr>
                        <a:t>Azure Events Hub</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194722752"/>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7"/>
                        </a:rPr>
                        <a:t>Azure Service Bus</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811403258"/>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8"/>
                        </a:rPr>
                        <a:t>GCP Pub/Sub</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348759278"/>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err="1">
                          <a:solidFill>
                            <a:srgbClr val="3176D9"/>
                          </a:solidFill>
                          <a:effectLst/>
                          <a:latin typeface="open sans" panose="020B0606030504020204" pitchFamily="34" charset="0"/>
                          <a:hlinkClick r:id="rId9"/>
                        </a:rPr>
                        <a:t>Hazelcast</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714392859"/>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10"/>
                        </a:rPr>
                        <a:t>MQTT</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1223152552"/>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11"/>
                        </a:rPr>
                        <a:t>NATS streaming</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3713249735"/>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12"/>
                        </a:rPr>
                        <a:t>Pulsar</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2925542011"/>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13"/>
                        </a:rPr>
                        <a:t>RabbitMQ</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3191634003"/>
                  </a:ext>
                </a:extLst>
              </a:tr>
            </a:tbl>
          </a:graphicData>
        </a:graphic>
      </p:graphicFrame>
      <p:graphicFrame>
        <p:nvGraphicFramePr>
          <p:cNvPr id="7" name="Table 6">
            <a:extLst>
              <a:ext uri="{FF2B5EF4-FFF2-40B4-BE49-F238E27FC236}">
                <a16:creationId xmlns:a16="http://schemas.microsoft.com/office/drawing/2014/main" id="{476756F5-2BAD-4ADA-8398-F95CCF358B8C}"/>
              </a:ext>
            </a:extLst>
          </p:cNvPr>
          <p:cNvGraphicFramePr/>
          <p:nvPr/>
        </p:nvGraphicFramePr>
        <p:xfrm>
          <a:off x="246418" y="1228811"/>
          <a:ext cx="2103017" cy="4352400"/>
        </p:xfrm>
        <a:graphic>
          <a:graphicData uri="http://schemas.openxmlformats.org/drawingml/2006/table">
            <a:tbl>
              <a:tblPr>
                <a:tableStyleId>{5C22544A-7EE6-4342-B048-85BDC9FD1C3A}</a:tableStyleId>
              </a:tblPr>
              <a:tblGrid>
                <a:gridCol w="2103017">
                  <a:extLst>
                    <a:ext uri="{9D8B030D-6E8A-4147-A177-3AD203B41FA5}">
                      <a16:colId xmlns:a16="http://schemas.microsoft.com/office/drawing/2014/main" val="1346330928"/>
                    </a:ext>
                  </a:extLst>
                </a:gridCol>
              </a:tblGrid>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4">
                            <a:extLst>
                              <a:ext uri="{A12FA001-AC4F-418D-AE19-62706E023703}">
                                <ahyp:hlinkClr xmlns:ahyp="http://schemas.microsoft.com/office/drawing/2018/hyperlinkcolor" val="tx"/>
                              </a:ext>
                            </a:extLst>
                          </a:hlinkClick>
                        </a:rPr>
                        <a:t>Aerospike</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73165450"/>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5">
                            <a:extLst>
                              <a:ext uri="{A12FA001-AC4F-418D-AE19-62706E023703}">
                                <ahyp:hlinkClr xmlns:ahyp="http://schemas.microsoft.com/office/drawing/2018/hyperlinkcolor" val="tx"/>
                              </a:ext>
                            </a:extLst>
                          </a:hlinkClick>
                        </a:rPr>
                        <a:t>Cassandra</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1898289031"/>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6">
                            <a:extLst>
                              <a:ext uri="{A12FA001-AC4F-418D-AE19-62706E023703}">
                                <ahyp:hlinkClr xmlns:ahyp="http://schemas.microsoft.com/office/drawing/2018/hyperlinkcolor" val="tx"/>
                              </a:ext>
                            </a:extLst>
                          </a:hlinkClick>
                        </a:rPr>
                        <a:t>Cloudstate</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3656009323"/>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7">
                            <a:extLst>
                              <a:ext uri="{A12FA001-AC4F-418D-AE19-62706E023703}">
                                <ahyp:hlinkClr xmlns:ahyp="http://schemas.microsoft.com/office/drawing/2018/hyperlinkcolor" val="tx"/>
                              </a:ext>
                            </a:extLst>
                          </a:hlinkClick>
                        </a:rPr>
                        <a:t>Couchbase</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1928698337"/>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dirty="0">
                          <a:solidFill>
                            <a:srgbClr val="3176D9"/>
                          </a:solidFill>
                          <a:effectLst/>
                          <a:latin typeface="open sans" panose="020B0606030504020204" pitchFamily="34" charset="0"/>
                          <a:ea typeface="+mn-ea"/>
                          <a:cs typeface="+mn-cs"/>
                        </a:rPr>
                        <a:t>MySQL</a:t>
                      </a:r>
                    </a:p>
                  </a:txBody>
                  <a:tcPr marL="24191" marR="24191" marT="12096" marB="12096"/>
                </a:tc>
                <a:extLst>
                  <a:ext uri="{0D108BD9-81ED-4DB2-BD59-A6C34878D82A}">
                    <a16:rowId xmlns:a16="http://schemas.microsoft.com/office/drawing/2014/main" val="643185176"/>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8">
                            <a:extLst>
                              <a:ext uri="{A12FA001-AC4F-418D-AE19-62706E023703}">
                                <ahyp:hlinkClr xmlns:ahyp="http://schemas.microsoft.com/office/drawing/2018/hyperlinkcolor" val="tx"/>
                              </a:ext>
                            </a:extLst>
                          </a:hlinkClick>
                        </a:rPr>
                        <a:t>Hashicorp Consul</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995728607"/>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9">
                            <a:extLst>
                              <a:ext uri="{A12FA001-AC4F-418D-AE19-62706E023703}">
                                <ahyp:hlinkClr xmlns:ahyp="http://schemas.microsoft.com/office/drawing/2018/hyperlinkcolor" val="tx"/>
                              </a:ext>
                            </a:extLst>
                          </a:hlinkClick>
                        </a:rPr>
                        <a:t>Hazelcast</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778560490"/>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0">
                            <a:extLst>
                              <a:ext uri="{A12FA001-AC4F-418D-AE19-62706E023703}">
                                <ahyp:hlinkClr xmlns:ahyp="http://schemas.microsoft.com/office/drawing/2018/hyperlinkcolor" val="tx"/>
                              </a:ext>
                            </a:extLst>
                          </a:hlinkClick>
                        </a:rPr>
                        <a:t>Memcached</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2328584401"/>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1">
                            <a:extLst>
                              <a:ext uri="{A12FA001-AC4F-418D-AE19-62706E023703}">
                                <ahyp:hlinkClr xmlns:ahyp="http://schemas.microsoft.com/office/drawing/2018/hyperlinkcolor" val="tx"/>
                              </a:ext>
                            </a:extLst>
                          </a:hlinkClick>
                        </a:rPr>
                        <a:t>MongoDB</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1585469128"/>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2">
                            <a:extLst>
                              <a:ext uri="{A12FA001-AC4F-418D-AE19-62706E023703}">
                                <ahyp:hlinkClr xmlns:ahyp="http://schemas.microsoft.com/office/drawing/2018/hyperlinkcolor" val="tx"/>
                              </a:ext>
                            </a:extLst>
                          </a:hlinkClick>
                        </a:rPr>
                        <a:t>PostgreSQL</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1448500166"/>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err="1">
                          <a:solidFill>
                            <a:srgbClr val="3176D9"/>
                          </a:solidFill>
                          <a:effectLst/>
                          <a:latin typeface="open sans" panose="020B0606030504020204" pitchFamily="34" charset="0"/>
                          <a:ea typeface="+mn-ea"/>
                          <a:cs typeface="+mn-cs"/>
                          <a:hlinkClick r:id="rId23">
                            <a:extLst>
                              <a:ext uri="{A12FA001-AC4F-418D-AE19-62706E023703}">
                                <ahyp:hlinkClr xmlns:ahyp="http://schemas.microsoft.com/office/drawing/2018/hyperlinkcolor" val="tx"/>
                              </a:ext>
                            </a:extLst>
                          </a:hlinkClick>
                        </a:rPr>
                        <a:t>RethinkDB</a:t>
                      </a:r>
                      <a:r>
                        <a:rPr lang="en-US" sz="1400" b="0" i="0" u="none" strike="noStrike" kern="1200">
                          <a:solidFill>
                            <a:srgbClr val="3176D9"/>
                          </a:solidFill>
                          <a:effectLst/>
                          <a:latin typeface="open sans" panose="020B0606030504020204" pitchFamily="34" charset="0"/>
                          <a:ea typeface="+mn-ea"/>
                          <a:cs typeface="+mn-cs"/>
                        </a:rPr>
                        <a:t> </a:t>
                      </a:r>
                    </a:p>
                  </a:txBody>
                  <a:tcPr marL="24191" marR="24191" marT="12096" marB="12096"/>
                </a:tc>
                <a:extLst>
                  <a:ext uri="{0D108BD9-81ED-4DB2-BD59-A6C34878D82A}">
                    <a16:rowId xmlns:a16="http://schemas.microsoft.com/office/drawing/2014/main" val="2051775946"/>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4">
                            <a:extLst>
                              <a:ext uri="{A12FA001-AC4F-418D-AE19-62706E023703}">
                                <ahyp:hlinkClr xmlns:ahyp="http://schemas.microsoft.com/office/drawing/2018/hyperlinkcolor" val="tx"/>
                              </a:ext>
                            </a:extLst>
                          </a:hlinkClick>
                        </a:rPr>
                        <a:t>Redis</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921497441"/>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5">
                            <a:extLst>
                              <a:ext uri="{A12FA001-AC4F-418D-AE19-62706E023703}">
                                <ahyp:hlinkClr xmlns:ahyp="http://schemas.microsoft.com/office/drawing/2018/hyperlinkcolor" val="tx"/>
                              </a:ext>
                            </a:extLst>
                          </a:hlinkClick>
                        </a:rPr>
                        <a:t>Zookeeper</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1221624121"/>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6">
                            <a:extLst>
                              <a:ext uri="{A12FA001-AC4F-418D-AE19-62706E023703}">
                                <ahyp:hlinkClr xmlns:ahyp="http://schemas.microsoft.com/office/drawing/2018/hyperlinkcolor" val="tx"/>
                              </a:ext>
                            </a:extLst>
                          </a:hlinkClick>
                        </a:rPr>
                        <a:t>Azure </a:t>
                      </a:r>
                      <a:r>
                        <a:rPr lang="en-US" sz="1400" b="0" i="0" u="none" strike="noStrike" kern="1200" err="1">
                          <a:solidFill>
                            <a:srgbClr val="3176D9"/>
                          </a:solidFill>
                          <a:effectLst/>
                          <a:latin typeface="open sans" panose="020B0606030504020204" pitchFamily="34" charset="0"/>
                          <a:ea typeface="+mn-ea"/>
                          <a:cs typeface="+mn-cs"/>
                          <a:hlinkClick r:id="rId26">
                            <a:extLst>
                              <a:ext uri="{A12FA001-AC4F-418D-AE19-62706E023703}">
                                <ahyp:hlinkClr xmlns:ahyp="http://schemas.microsoft.com/office/drawing/2018/hyperlinkcolor" val="tx"/>
                              </a:ext>
                            </a:extLst>
                          </a:hlinkClick>
                        </a:rPr>
                        <a:t>CosmosDB</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261247662"/>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7">
                            <a:extLst>
                              <a:ext uri="{A12FA001-AC4F-418D-AE19-62706E023703}">
                                <ahyp:hlinkClr xmlns:ahyp="http://schemas.microsoft.com/office/drawing/2018/hyperlinkcolor" val="tx"/>
                              </a:ext>
                            </a:extLst>
                          </a:hlinkClick>
                        </a:rPr>
                        <a:t>Azure SQL Server</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2572920562"/>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8">
                            <a:extLst>
                              <a:ext uri="{A12FA001-AC4F-418D-AE19-62706E023703}">
                                <ahyp:hlinkClr xmlns:ahyp="http://schemas.microsoft.com/office/drawing/2018/hyperlinkcolor" val="tx"/>
                              </a:ext>
                            </a:extLst>
                          </a:hlinkClick>
                        </a:rPr>
                        <a:t>Azure Table Storage</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2402390076"/>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9">
                            <a:extLst>
                              <a:ext uri="{A12FA001-AC4F-418D-AE19-62706E023703}">
                                <ahyp:hlinkClr xmlns:ahyp="http://schemas.microsoft.com/office/drawing/2018/hyperlinkcolor" val="tx"/>
                              </a:ext>
                            </a:extLst>
                          </a:hlinkClick>
                        </a:rPr>
                        <a:t>Azure Blob Storage</a:t>
                      </a:r>
                      <a:endParaRPr lang="en-US" sz="1400" b="0" i="0" u="none" strike="noStrike" kern="120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3065069562"/>
                  </a:ext>
                </a:extLst>
              </a:tr>
              <a:tr h="24180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dirty="0">
                          <a:solidFill>
                            <a:srgbClr val="3176D9"/>
                          </a:solidFill>
                          <a:effectLst/>
                          <a:latin typeface="open sans" panose="020B0606030504020204" pitchFamily="34" charset="0"/>
                          <a:ea typeface="+mn-ea"/>
                          <a:cs typeface="+mn-cs"/>
                          <a:hlinkClick r:id="rId30">
                            <a:extLst>
                              <a:ext uri="{A12FA001-AC4F-418D-AE19-62706E023703}">
                                <ahyp:hlinkClr xmlns:ahyp="http://schemas.microsoft.com/office/drawing/2018/hyperlinkcolor" val="tx"/>
                              </a:ext>
                            </a:extLst>
                          </a:hlinkClick>
                        </a:rPr>
                        <a:t>Google Cloud </a:t>
                      </a:r>
                      <a:r>
                        <a:rPr lang="en-US" sz="1400" b="0" i="0" u="none" strike="noStrike" kern="1200" dirty="0" err="1">
                          <a:solidFill>
                            <a:srgbClr val="3176D9"/>
                          </a:solidFill>
                          <a:effectLst/>
                          <a:latin typeface="open sans" panose="020B0606030504020204" pitchFamily="34" charset="0"/>
                          <a:ea typeface="+mn-ea"/>
                          <a:cs typeface="+mn-cs"/>
                          <a:hlinkClick r:id="rId30">
                            <a:extLst>
                              <a:ext uri="{A12FA001-AC4F-418D-AE19-62706E023703}">
                                <ahyp:hlinkClr xmlns:ahyp="http://schemas.microsoft.com/office/drawing/2018/hyperlinkcolor" val="tx"/>
                              </a:ext>
                            </a:extLst>
                          </a:hlinkClick>
                        </a:rPr>
                        <a:t>Firestore</a:t>
                      </a:r>
                      <a:endParaRPr lang="en-US" sz="1400" b="0" i="0" u="none" strike="noStrike" kern="1200" dirty="0">
                        <a:solidFill>
                          <a:srgbClr val="3176D9"/>
                        </a:solidFill>
                        <a:effectLst/>
                        <a:latin typeface="open sans" panose="020B0606030504020204" pitchFamily="34" charset="0"/>
                        <a:ea typeface="+mn-ea"/>
                        <a:cs typeface="+mn-cs"/>
                      </a:endParaRPr>
                    </a:p>
                  </a:txBody>
                  <a:tcPr marL="24191" marR="24191" marT="12096" marB="12096"/>
                </a:tc>
                <a:extLst>
                  <a:ext uri="{0D108BD9-81ED-4DB2-BD59-A6C34878D82A}">
                    <a16:rowId xmlns:a16="http://schemas.microsoft.com/office/drawing/2014/main" val="512465169"/>
                  </a:ext>
                </a:extLst>
              </a:tr>
            </a:tbl>
          </a:graphicData>
        </a:graphic>
      </p:graphicFrame>
      <p:sp>
        <p:nvSpPr>
          <p:cNvPr id="11" name="Text Placeholder 3">
            <a:extLst>
              <a:ext uri="{FF2B5EF4-FFF2-40B4-BE49-F238E27FC236}">
                <a16:creationId xmlns:a16="http://schemas.microsoft.com/office/drawing/2014/main" id="{26342530-4CA4-43A3-803B-F6F681FC03C7}"/>
              </a:ext>
            </a:extLst>
          </p:cNvPr>
          <p:cNvSpPr txBox="1">
            <a:spLocks/>
          </p:cNvSpPr>
          <p:nvPr/>
        </p:nvSpPr>
        <p:spPr>
          <a:xfrm>
            <a:off x="2528269" y="837621"/>
            <a:ext cx="2341481" cy="3842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248"/>
              </a:spcBef>
              <a:spcAft>
                <a:spcPts val="0"/>
              </a:spcAft>
              <a:buClr>
                <a:srgbClr val="000000"/>
              </a:buClr>
              <a:buSzPct val="90000"/>
              <a:buFont typeface="Wingdings" panose="05000000000000000000" pitchFamily="2" charset="2"/>
              <a:buNone/>
              <a:tabLst/>
              <a:defRPr/>
            </a:pPr>
            <a:r>
              <a:rPr kumimoji="0" lang="en-US" sz="2448"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11 Pub/Sub</a:t>
            </a:r>
          </a:p>
        </p:txBody>
      </p:sp>
      <p:graphicFrame>
        <p:nvGraphicFramePr>
          <p:cNvPr id="15" name="Table 14">
            <a:extLst>
              <a:ext uri="{FF2B5EF4-FFF2-40B4-BE49-F238E27FC236}">
                <a16:creationId xmlns:a16="http://schemas.microsoft.com/office/drawing/2014/main" id="{E294A787-0AD5-4533-882F-C3175C25FA03}"/>
              </a:ext>
            </a:extLst>
          </p:cNvPr>
          <p:cNvGraphicFramePr/>
          <p:nvPr/>
        </p:nvGraphicFramePr>
        <p:xfrm>
          <a:off x="2528270" y="4729232"/>
          <a:ext cx="4103270" cy="2210864"/>
        </p:xfrm>
        <a:graphic>
          <a:graphicData uri="http://schemas.openxmlformats.org/drawingml/2006/table">
            <a:tbl>
              <a:tblPr>
                <a:tableStyleId>{5C22544A-7EE6-4342-B048-85BDC9FD1C3A}</a:tableStyleId>
              </a:tblPr>
              <a:tblGrid>
                <a:gridCol w="4103270">
                  <a:extLst>
                    <a:ext uri="{9D8B030D-6E8A-4147-A177-3AD203B41FA5}">
                      <a16:colId xmlns:a16="http://schemas.microsoft.com/office/drawing/2014/main" val="616931256"/>
                    </a:ext>
                  </a:extLst>
                </a:gridCol>
              </a:tblGrid>
              <a:tr h="276358">
                <a:tc>
                  <a:txBody>
                    <a:bodyPr/>
                    <a:lstStyle/>
                    <a:p>
                      <a:pPr algn="l">
                        <a:buFont typeface="Arial" panose="020B0604020202020204" pitchFamily="34" charset="0"/>
                        <a:buNone/>
                      </a:pPr>
                      <a:r>
                        <a:rPr lang="en-US" sz="1400" b="0" i="0" u="none" strike="noStrike">
                          <a:solidFill>
                            <a:srgbClr val="3176D9"/>
                          </a:solidFill>
                          <a:effectLst/>
                          <a:latin typeface="open sans" panose="020B0606030504020204" pitchFamily="34" charset="0"/>
                          <a:hlinkClick r:id="rId31"/>
                        </a:rPr>
                        <a:t>Azure Key Vault secret store</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2983421418"/>
                  </a:ext>
                </a:extLst>
              </a:tr>
              <a:tr h="276358">
                <a:tc>
                  <a:txBody>
                    <a:bodyPr/>
                    <a:lstStyle/>
                    <a:p>
                      <a:pPr algn="l">
                        <a:buFont typeface="Arial" panose="020B0604020202020204" pitchFamily="34" charset="0"/>
                        <a:buNone/>
                      </a:pPr>
                      <a:r>
                        <a:rPr lang="en-US" sz="1400" b="0" i="0" u="none" strike="noStrike">
                          <a:solidFill>
                            <a:srgbClr val="1E53A0"/>
                          </a:solidFill>
                          <a:effectLst/>
                          <a:latin typeface="open sans" panose="020B0606030504020204" pitchFamily="34" charset="0"/>
                          <a:hlinkClick r:id="rId32"/>
                        </a:rPr>
                        <a:t>Azure Key Vault with Kubernetes MI</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151126918"/>
                  </a:ext>
                </a:extLst>
              </a:tr>
              <a:tr h="276358">
                <a:tc>
                  <a:txBody>
                    <a:bodyPr/>
                    <a:lstStyle/>
                    <a:p>
                      <a:pPr algn="l">
                        <a:buFont typeface="Arial" panose="020B0604020202020204" pitchFamily="34" charset="0"/>
                        <a:buNone/>
                      </a:pPr>
                      <a:r>
                        <a:rPr lang="en-US" sz="1400" b="0" i="0" u="none" strike="noStrike">
                          <a:solidFill>
                            <a:srgbClr val="3176D9"/>
                          </a:solidFill>
                          <a:effectLst/>
                          <a:latin typeface="open sans" panose="020B0606030504020204" pitchFamily="34" charset="0"/>
                          <a:hlinkClick r:id="rId33"/>
                        </a:rPr>
                        <a:t>AWS Secrets Manager</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1527879780"/>
                  </a:ext>
                </a:extLst>
              </a:tr>
              <a:tr h="276358">
                <a:tc>
                  <a:txBody>
                    <a:bodyPr/>
                    <a:lstStyle/>
                    <a:p>
                      <a:pPr algn="l">
                        <a:buFont typeface="Arial" panose="020B0604020202020204" pitchFamily="34" charset="0"/>
                        <a:buNone/>
                      </a:pPr>
                      <a:r>
                        <a:rPr lang="en-US" sz="1400" b="0" i="0" u="none" strike="noStrike">
                          <a:solidFill>
                            <a:srgbClr val="3176D9"/>
                          </a:solidFill>
                          <a:effectLst/>
                          <a:latin typeface="open sans" panose="020B0606030504020204" pitchFamily="34" charset="0"/>
                          <a:hlinkClick r:id="rId34"/>
                        </a:rPr>
                        <a:t>GCP Secret Manager</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194722752"/>
                  </a:ext>
                </a:extLst>
              </a:tr>
              <a:tr h="276358">
                <a:tc>
                  <a:txBody>
                    <a:bodyPr/>
                    <a:lstStyle/>
                    <a:p>
                      <a:pPr algn="l">
                        <a:buFont typeface="Arial" panose="020B0604020202020204" pitchFamily="34" charset="0"/>
                        <a:buNone/>
                      </a:pPr>
                      <a:r>
                        <a:rPr lang="en-US" sz="1400" b="0" i="0" u="none" strike="noStrike" err="1">
                          <a:solidFill>
                            <a:srgbClr val="3176D9"/>
                          </a:solidFill>
                          <a:effectLst/>
                          <a:latin typeface="open sans" panose="020B0606030504020204" pitchFamily="34" charset="0"/>
                          <a:hlinkClick r:id="rId35"/>
                        </a:rPr>
                        <a:t>HashiCorp</a:t>
                      </a:r>
                      <a:r>
                        <a:rPr lang="en-US" sz="1400" b="0" i="0" u="none" strike="noStrike">
                          <a:solidFill>
                            <a:srgbClr val="3176D9"/>
                          </a:solidFill>
                          <a:effectLst/>
                          <a:latin typeface="open sans" panose="020B0606030504020204" pitchFamily="34" charset="0"/>
                          <a:hlinkClick r:id="rId35"/>
                        </a:rPr>
                        <a:t> Vault</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811403258"/>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36"/>
                        </a:rPr>
                        <a:t>Kubernetes Secrets</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348759278"/>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37"/>
                        </a:rPr>
                        <a:t>Local environment variables (for Development)</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714392859"/>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38"/>
                        </a:rPr>
                        <a:t>Local file (for Development)</a:t>
                      </a:r>
                      <a:endParaRPr lang="en-US" sz="1400" b="0" i="0">
                        <a:solidFill>
                          <a:srgbClr val="222222"/>
                        </a:solidFill>
                        <a:effectLst/>
                        <a:latin typeface="open sans" panose="020B0606030504020204" pitchFamily="34" charset="0"/>
                      </a:endParaRPr>
                    </a:p>
                  </a:txBody>
                  <a:tcPr marL="58751" marR="58751" marT="29375" marB="29375"/>
                </a:tc>
                <a:extLst>
                  <a:ext uri="{0D108BD9-81ED-4DB2-BD59-A6C34878D82A}">
                    <a16:rowId xmlns:a16="http://schemas.microsoft.com/office/drawing/2014/main" val="1223152552"/>
                  </a:ext>
                </a:extLst>
              </a:tr>
            </a:tbl>
          </a:graphicData>
        </a:graphic>
      </p:graphicFrame>
      <p:sp>
        <p:nvSpPr>
          <p:cNvPr id="17" name="Text Placeholder 3">
            <a:extLst>
              <a:ext uri="{FF2B5EF4-FFF2-40B4-BE49-F238E27FC236}">
                <a16:creationId xmlns:a16="http://schemas.microsoft.com/office/drawing/2014/main" id="{B61CD89E-F259-4819-BBE3-7D4C06382BE5}"/>
              </a:ext>
            </a:extLst>
          </p:cNvPr>
          <p:cNvSpPr txBox="1">
            <a:spLocks/>
          </p:cNvSpPr>
          <p:nvPr/>
        </p:nvSpPr>
        <p:spPr>
          <a:xfrm>
            <a:off x="2574572" y="4352548"/>
            <a:ext cx="2341481" cy="3842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248"/>
              </a:spcBef>
              <a:spcAft>
                <a:spcPts val="0"/>
              </a:spcAft>
              <a:buClr>
                <a:srgbClr val="000000"/>
              </a:buClr>
              <a:buSzPct val="90000"/>
              <a:buFont typeface="Wingdings" panose="05000000000000000000" pitchFamily="2" charset="2"/>
              <a:buNone/>
              <a:tabLst/>
              <a:defRPr/>
            </a:pPr>
            <a:r>
              <a:rPr kumimoji="0" lang="en-US" sz="2448"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8 Secret stores</a:t>
            </a:r>
          </a:p>
        </p:txBody>
      </p:sp>
      <p:sp>
        <p:nvSpPr>
          <p:cNvPr id="19" name="Text Placeholder 3">
            <a:extLst>
              <a:ext uri="{FF2B5EF4-FFF2-40B4-BE49-F238E27FC236}">
                <a16:creationId xmlns:a16="http://schemas.microsoft.com/office/drawing/2014/main" id="{60DC6723-C919-4745-B36E-7D5E6AB1C501}"/>
              </a:ext>
            </a:extLst>
          </p:cNvPr>
          <p:cNvSpPr txBox="1">
            <a:spLocks/>
          </p:cNvSpPr>
          <p:nvPr/>
        </p:nvSpPr>
        <p:spPr>
          <a:xfrm>
            <a:off x="5277598" y="1003234"/>
            <a:ext cx="2900551" cy="3842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248"/>
              </a:spcBef>
              <a:spcAft>
                <a:spcPts val="0"/>
              </a:spcAft>
              <a:buClr>
                <a:srgbClr val="000000"/>
              </a:buClr>
              <a:buSzPct val="90000"/>
              <a:buFont typeface="Wingdings" panose="05000000000000000000" pitchFamily="2" charset="2"/>
              <a:buNone/>
              <a:tabLst/>
              <a:defRPr/>
            </a:pPr>
            <a:r>
              <a:rPr kumimoji="0" lang="en-US" sz="2448"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13 General</a:t>
            </a:r>
          </a:p>
        </p:txBody>
      </p:sp>
      <p:graphicFrame>
        <p:nvGraphicFramePr>
          <p:cNvPr id="8" name="Table 7">
            <a:extLst>
              <a:ext uri="{FF2B5EF4-FFF2-40B4-BE49-F238E27FC236}">
                <a16:creationId xmlns:a16="http://schemas.microsoft.com/office/drawing/2014/main" id="{5DF344D1-DE89-4891-BACF-EA2BA713AD1E}"/>
              </a:ext>
            </a:extLst>
          </p:cNvPr>
          <p:cNvGraphicFramePr/>
          <p:nvPr/>
        </p:nvGraphicFramePr>
        <p:xfrm>
          <a:off x="5329063" y="1361276"/>
          <a:ext cx="1777242" cy="3240159"/>
        </p:xfrm>
        <a:graphic>
          <a:graphicData uri="http://schemas.openxmlformats.org/drawingml/2006/table">
            <a:tbl>
              <a:tblPr>
                <a:tableStyleId>{5C22544A-7EE6-4342-B048-85BDC9FD1C3A}</a:tableStyleId>
              </a:tblPr>
              <a:tblGrid>
                <a:gridCol w="1777242">
                  <a:extLst>
                    <a:ext uri="{9D8B030D-6E8A-4147-A177-3AD203B41FA5}">
                      <a16:colId xmlns:a16="http://schemas.microsoft.com/office/drawing/2014/main" val="3945100670"/>
                    </a:ext>
                  </a:extLst>
                </a:gridCol>
              </a:tblGrid>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39">
                            <a:extLst>
                              <a:ext uri="{A12FA001-AC4F-418D-AE19-62706E023703}">
                                <ahyp:hlinkClr xmlns:ahyp="http://schemas.microsoft.com/office/drawing/2018/hyperlinkcolor" val="tx"/>
                              </a:ext>
                            </a:extLst>
                          </a:hlinkClick>
                        </a:rPr>
                        <a:t>APNs</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2422322489"/>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0">
                            <a:extLst>
                              <a:ext uri="{A12FA001-AC4F-418D-AE19-62706E023703}">
                                <ahyp:hlinkClr xmlns:ahyp="http://schemas.microsoft.com/office/drawing/2018/hyperlinkcolor" val="tx"/>
                              </a:ext>
                            </a:extLst>
                          </a:hlinkClick>
                        </a:rPr>
                        <a:t>Cron (Scheduler)</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3230809258"/>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1">
                            <a:extLst>
                              <a:ext uri="{A12FA001-AC4F-418D-AE19-62706E023703}">
                                <ahyp:hlinkClr xmlns:ahyp="http://schemas.microsoft.com/office/drawing/2018/hyperlinkcolor" val="tx"/>
                              </a:ext>
                            </a:extLst>
                          </a:hlinkClick>
                        </a:rPr>
                        <a:t>HTTP</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548548296"/>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2">
                            <a:extLst>
                              <a:ext uri="{A12FA001-AC4F-418D-AE19-62706E023703}">
                                <ahyp:hlinkClr xmlns:ahyp="http://schemas.microsoft.com/office/drawing/2018/hyperlinkcolor" val="tx"/>
                              </a:ext>
                            </a:extLst>
                          </a:hlinkClick>
                        </a:rPr>
                        <a:t>InfluxDB</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4241148518"/>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3">
                            <a:extLst>
                              <a:ext uri="{A12FA001-AC4F-418D-AE19-62706E023703}">
                                <ahyp:hlinkClr xmlns:ahyp="http://schemas.microsoft.com/office/drawing/2018/hyperlinkcolor" val="tx"/>
                              </a:ext>
                            </a:extLst>
                          </a:hlinkClick>
                        </a:rPr>
                        <a:t>Kafka</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2376183744"/>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4">
                            <a:extLst>
                              <a:ext uri="{A12FA001-AC4F-418D-AE19-62706E023703}">
                                <ahyp:hlinkClr xmlns:ahyp="http://schemas.microsoft.com/office/drawing/2018/hyperlinkcolor" val="tx"/>
                              </a:ext>
                            </a:extLst>
                          </a:hlinkClick>
                        </a:rPr>
                        <a:t>Kubernetes Events</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2020117184"/>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5">
                            <a:extLst>
                              <a:ext uri="{A12FA001-AC4F-418D-AE19-62706E023703}">
                                <ahyp:hlinkClr xmlns:ahyp="http://schemas.microsoft.com/office/drawing/2018/hyperlinkcolor" val="tx"/>
                              </a:ext>
                            </a:extLst>
                          </a:hlinkClick>
                        </a:rPr>
                        <a:t>MQTT</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2093043536"/>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6">
                            <a:extLst>
                              <a:ext uri="{A12FA001-AC4F-418D-AE19-62706E023703}">
                                <ahyp:hlinkClr xmlns:ahyp="http://schemas.microsoft.com/office/drawing/2018/hyperlinkcolor" val="tx"/>
                              </a:ext>
                            </a:extLst>
                          </a:hlinkClick>
                        </a:rPr>
                        <a:t>PostgreSql</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4004916729"/>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7">
                            <a:extLst>
                              <a:ext uri="{A12FA001-AC4F-418D-AE19-62706E023703}">
                                <ahyp:hlinkClr xmlns:ahyp="http://schemas.microsoft.com/office/drawing/2018/hyperlinkcolor" val="tx"/>
                              </a:ext>
                            </a:extLst>
                          </a:hlinkClick>
                        </a:rPr>
                        <a:t>RabbitMQ</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3654572096"/>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8">
                            <a:extLst>
                              <a:ext uri="{A12FA001-AC4F-418D-AE19-62706E023703}">
                                <ahyp:hlinkClr xmlns:ahyp="http://schemas.microsoft.com/office/drawing/2018/hyperlinkcolor" val="tx"/>
                              </a:ext>
                            </a:extLst>
                          </a:hlinkClick>
                        </a:rPr>
                        <a:t>Redis</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3241256768"/>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9">
                            <a:extLst>
                              <a:ext uri="{A12FA001-AC4F-418D-AE19-62706E023703}">
                                <ahyp:hlinkClr xmlns:ahyp="http://schemas.microsoft.com/office/drawing/2018/hyperlinkcolor" val="tx"/>
                              </a:ext>
                            </a:extLst>
                          </a:hlinkClick>
                        </a:rPr>
                        <a:t>Twilio</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2411518318"/>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0">
                            <a:extLst>
                              <a:ext uri="{A12FA001-AC4F-418D-AE19-62706E023703}">
                                <ahyp:hlinkClr xmlns:ahyp="http://schemas.microsoft.com/office/drawing/2018/hyperlinkcolor" val="tx"/>
                              </a:ext>
                            </a:extLst>
                          </a:hlinkClick>
                        </a:rPr>
                        <a:t>Twitter</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3701487054"/>
                  </a:ext>
                </a:extLst>
              </a:tr>
              <a:tr h="24924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1">
                            <a:extLst>
                              <a:ext uri="{A12FA001-AC4F-418D-AE19-62706E023703}">
                                <ahyp:hlinkClr xmlns:ahyp="http://schemas.microsoft.com/office/drawing/2018/hyperlinkcolor" val="tx"/>
                              </a:ext>
                            </a:extLst>
                          </a:hlinkClick>
                        </a:rPr>
                        <a:t>SendGrid</a:t>
                      </a:r>
                      <a:endParaRPr lang="en-US" sz="1400" b="0" i="0" u="none" strike="noStrike" kern="1200">
                        <a:solidFill>
                          <a:srgbClr val="3176D9"/>
                        </a:solidFill>
                        <a:effectLst/>
                        <a:latin typeface="open sans" panose="020B0606030504020204" pitchFamily="34" charset="0"/>
                        <a:ea typeface="+mn-ea"/>
                        <a:cs typeface="+mn-cs"/>
                      </a:endParaRPr>
                    </a:p>
                  </a:txBody>
                  <a:tcPr marL="31634" marR="31634" marT="15818" marB="15818"/>
                </a:tc>
                <a:extLst>
                  <a:ext uri="{0D108BD9-81ED-4DB2-BD59-A6C34878D82A}">
                    <a16:rowId xmlns:a16="http://schemas.microsoft.com/office/drawing/2014/main" val="288735743"/>
                  </a:ext>
                </a:extLst>
              </a:tr>
            </a:tbl>
          </a:graphicData>
        </a:graphic>
      </p:graphicFrame>
      <p:graphicFrame>
        <p:nvGraphicFramePr>
          <p:cNvPr id="9" name="Table 8">
            <a:extLst>
              <a:ext uri="{FF2B5EF4-FFF2-40B4-BE49-F238E27FC236}">
                <a16:creationId xmlns:a16="http://schemas.microsoft.com/office/drawing/2014/main" id="{673C2AC3-D287-4DB3-99BD-FA858C997990}"/>
              </a:ext>
            </a:extLst>
          </p:cNvPr>
          <p:cNvGraphicFramePr/>
          <p:nvPr/>
        </p:nvGraphicFramePr>
        <p:xfrm>
          <a:off x="10141462" y="1361276"/>
          <a:ext cx="1754151" cy="1418570"/>
        </p:xfrm>
        <a:graphic>
          <a:graphicData uri="http://schemas.openxmlformats.org/drawingml/2006/table">
            <a:tbl>
              <a:tblPr>
                <a:tableStyleId>{5C22544A-7EE6-4342-B048-85BDC9FD1C3A}</a:tableStyleId>
              </a:tblPr>
              <a:tblGrid>
                <a:gridCol w="1754151">
                  <a:extLst>
                    <a:ext uri="{9D8B030D-6E8A-4147-A177-3AD203B41FA5}">
                      <a16:colId xmlns:a16="http://schemas.microsoft.com/office/drawing/2014/main" val="3028501065"/>
                    </a:ext>
                  </a:extLst>
                </a:gridCol>
              </a:tblGrid>
              <a:tr h="2837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2">
                            <a:extLst>
                              <a:ext uri="{A12FA001-AC4F-418D-AE19-62706E023703}">
                                <ahyp:hlinkClr xmlns:ahyp="http://schemas.microsoft.com/office/drawing/2018/hyperlinkcolor" val="tx"/>
                              </a:ext>
                            </a:extLst>
                          </a:hlinkClick>
                        </a:rPr>
                        <a:t>AWS DynamoDB</a:t>
                      </a:r>
                      <a:endParaRPr lang="en-US" sz="1400" b="0" i="0" u="none" strike="noStrike" kern="1200">
                        <a:solidFill>
                          <a:srgbClr val="3176D9"/>
                        </a:solidFill>
                        <a:effectLst/>
                        <a:latin typeface="open sans" panose="020B0606030504020204" pitchFamily="34" charset="0"/>
                        <a:ea typeface="+mn-ea"/>
                        <a:cs typeface="+mn-cs"/>
                      </a:endParaRPr>
                    </a:p>
                  </a:txBody>
                  <a:tcPr marL="66107" marR="66107" marT="33053" marB="33053"/>
                </a:tc>
                <a:extLst>
                  <a:ext uri="{0D108BD9-81ED-4DB2-BD59-A6C34878D82A}">
                    <a16:rowId xmlns:a16="http://schemas.microsoft.com/office/drawing/2014/main" val="4029903761"/>
                  </a:ext>
                </a:extLst>
              </a:tr>
              <a:tr h="2837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3">
                            <a:extLst>
                              <a:ext uri="{A12FA001-AC4F-418D-AE19-62706E023703}">
                                <ahyp:hlinkClr xmlns:ahyp="http://schemas.microsoft.com/office/drawing/2018/hyperlinkcolor" val="tx"/>
                              </a:ext>
                            </a:extLst>
                          </a:hlinkClick>
                        </a:rPr>
                        <a:t>AWS S3</a:t>
                      </a:r>
                      <a:endParaRPr lang="en-US" sz="1400" b="0" i="0" u="none" strike="noStrike" kern="1200">
                        <a:solidFill>
                          <a:srgbClr val="3176D9"/>
                        </a:solidFill>
                        <a:effectLst/>
                        <a:latin typeface="open sans" panose="020B0606030504020204" pitchFamily="34" charset="0"/>
                        <a:ea typeface="+mn-ea"/>
                        <a:cs typeface="+mn-cs"/>
                      </a:endParaRPr>
                    </a:p>
                  </a:txBody>
                  <a:tcPr marL="66107" marR="66107" marT="33053" marB="33053"/>
                </a:tc>
                <a:extLst>
                  <a:ext uri="{0D108BD9-81ED-4DB2-BD59-A6C34878D82A}">
                    <a16:rowId xmlns:a16="http://schemas.microsoft.com/office/drawing/2014/main" val="3938322236"/>
                  </a:ext>
                </a:extLst>
              </a:tr>
              <a:tr h="2837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4">
                            <a:extLst>
                              <a:ext uri="{A12FA001-AC4F-418D-AE19-62706E023703}">
                                <ahyp:hlinkClr xmlns:ahyp="http://schemas.microsoft.com/office/drawing/2018/hyperlinkcolor" val="tx"/>
                              </a:ext>
                            </a:extLst>
                          </a:hlinkClick>
                        </a:rPr>
                        <a:t>AWS SNS</a:t>
                      </a:r>
                      <a:endParaRPr lang="en-US" sz="1400" b="0" i="0" u="none" strike="noStrike" kern="1200">
                        <a:solidFill>
                          <a:srgbClr val="3176D9"/>
                        </a:solidFill>
                        <a:effectLst/>
                        <a:latin typeface="open sans" panose="020B0606030504020204" pitchFamily="34" charset="0"/>
                        <a:ea typeface="+mn-ea"/>
                        <a:cs typeface="+mn-cs"/>
                      </a:endParaRPr>
                    </a:p>
                  </a:txBody>
                  <a:tcPr marL="66107" marR="66107" marT="33053" marB="33053"/>
                </a:tc>
                <a:extLst>
                  <a:ext uri="{0D108BD9-81ED-4DB2-BD59-A6C34878D82A}">
                    <a16:rowId xmlns:a16="http://schemas.microsoft.com/office/drawing/2014/main" val="1191254542"/>
                  </a:ext>
                </a:extLst>
              </a:tr>
              <a:tr h="2837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5">
                            <a:extLst>
                              <a:ext uri="{A12FA001-AC4F-418D-AE19-62706E023703}">
                                <ahyp:hlinkClr xmlns:ahyp="http://schemas.microsoft.com/office/drawing/2018/hyperlinkcolor" val="tx"/>
                              </a:ext>
                            </a:extLst>
                          </a:hlinkClick>
                        </a:rPr>
                        <a:t>AWS SQS</a:t>
                      </a:r>
                      <a:endParaRPr lang="en-US" sz="1400" b="0" i="0" u="none" strike="noStrike" kern="1200">
                        <a:solidFill>
                          <a:srgbClr val="3176D9"/>
                        </a:solidFill>
                        <a:effectLst/>
                        <a:latin typeface="open sans" panose="020B0606030504020204" pitchFamily="34" charset="0"/>
                        <a:ea typeface="+mn-ea"/>
                        <a:cs typeface="+mn-cs"/>
                      </a:endParaRPr>
                    </a:p>
                  </a:txBody>
                  <a:tcPr marL="66107" marR="66107" marT="33053" marB="33053"/>
                </a:tc>
                <a:extLst>
                  <a:ext uri="{0D108BD9-81ED-4DB2-BD59-A6C34878D82A}">
                    <a16:rowId xmlns:a16="http://schemas.microsoft.com/office/drawing/2014/main" val="3898621766"/>
                  </a:ext>
                </a:extLst>
              </a:tr>
              <a:tr h="2837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6">
                            <a:extLst>
                              <a:ext uri="{A12FA001-AC4F-418D-AE19-62706E023703}">
                                <ahyp:hlinkClr xmlns:ahyp="http://schemas.microsoft.com/office/drawing/2018/hyperlinkcolor" val="tx"/>
                              </a:ext>
                            </a:extLst>
                          </a:hlinkClick>
                        </a:rPr>
                        <a:t>AWS Kinesis</a:t>
                      </a:r>
                      <a:endParaRPr lang="en-US" sz="1400" b="0" i="0" u="none" strike="noStrike" kern="1200">
                        <a:solidFill>
                          <a:srgbClr val="3176D9"/>
                        </a:solidFill>
                        <a:effectLst/>
                        <a:latin typeface="open sans" panose="020B0606030504020204" pitchFamily="34" charset="0"/>
                        <a:ea typeface="+mn-ea"/>
                        <a:cs typeface="+mn-cs"/>
                      </a:endParaRPr>
                    </a:p>
                  </a:txBody>
                  <a:tcPr marL="66107" marR="66107" marT="33053" marB="33053"/>
                </a:tc>
                <a:extLst>
                  <a:ext uri="{0D108BD9-81ED-4DB2-BD59-A6C34878D82A}">
                    <a16:rowId xmlns:a16="http://schemas.microsoft.com/office/drawing/2014/main" val="2118007651"/>
                  </a:ext>
                </a:extLst>
              </a:tr>
            </a:tbl>
          </a:graphicData>
        </a:graphic>
      </p:graphicFrame>
      <p:sp>
        <p:nvSpPr>
          <p:cNvPr id="5" name="Text Placeholder 3">
            <a:extLst>
              <a:ext uri="{FF2B5EF4-FFF2-40B4-BE49-F238E27FC236}">
                <a16:creationId xmlns:a16="http://schemas.microsoft.com/office/drawing/2014/main" id="{B40E24A2-6968-4281-80DD-694C79C8857B}"/>
              </a:ext>
            </a:extLst>
          </p:cNvPr>
          <p:cNvSpPr txBox="1">
            <a:spLocks/>
          </p:cNvSpPr>
          <p:nvPr/>
        </p:nvSpPr>
        <p:spPr>
          <a:xfrm>
            <a:off x="10140916" y="984592"/>
            <a:ext cx="1384713" cy="3842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248"/>
              </a:spcBef>
              <a:spcAft>
                <a:spcPts val="0"/>
              </a:spcAft>
              <a:buClr>
                <a:srgbClr val="000000"/>
              </a:buClr>
              <a:buSzPct val="90000"/>
              <a:buFont typeface="Wingdings" panose="05000000000000000000" pitchFamily="2" charset="2"/>
              <a:buNone/>
              <a:tabLst/>
              <a:defRPr/>
            </a:pPr>
            <a:r>
              <a:rPr kumimoji="0" lang="en-US" sz="2448"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5 AWS</a:t>
            </a:r>
          </a:p>
        </p:txBody>
      </p:sp>
      <p:graphicFrame>
        <p:nvGraphicFramePr>
          <p:cNvPr id="10" name="Table 9">
            <a:extLst>
              <a:ext uri="{FF2B5EF4-FFF2-40B4-BE49-F238E27FC236}">
                <a16:creationId xmlns:a16="http://schemas.microsoft.com/office/drawing/2014/main" id="{B5FF3C44-ADCB-4C3A-A3D7-8F4D60FA8D78}"/>
              </a:ext>
            </a:extLst>
          </p:cNvPr>
          <p:cNvGraphicFramePr/>
          <p:nvPr/>
        </p:nvGraphicFramePr>
        <p:xfrm>
          <a:off x="7439833" y="3840256"/>
          <a:ext cx="2011449" cy="567428"/>
        </p:xfrm>
        <a:graphic>
          <a:graphicData uri="http://schemas.openxmlformats.org/drawingml/2006/table">
            <a:tbl>
              <a:tblPr>
                <a:tableStyleId>{5C22544A-7EE6-4342-B048-85BDC9FD1C3A}</a:tableStyleId>
              </a:tblPr>
              <a:tblGrid>
                <a:gridCol w="2011449">
                  <a:extLst>
                    <a:ext uri="{9D8B030D-6E8A-4147-A177-3AD203B41FA5}">
                      <a16:colId xmlns:a16="http://schemas.microsoft.com/office/drawing/2014/main" val="1277651297"/>
                    </a:ext>
                  </a:extLst>
                </a:gridCol>
              </a:tblGrid>
              <a:tr h="2837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7">
                            <a:extLst>
                              <a:ext uri="{A12FA001-AC4F-418D-AE19-62706E023703}">
                                <ahyp:hlinkClr xmlns:ahyp="http://schemas.microsoft.com/office/drawing/2018/hyperlinkcolor" val="tx"/>
                              </a:ext>
                            </a:extLst>
                          </a:hlinkClick>
                        </a:rPr>
                        <a:t>GCP Cloud Pub/Sub</a:t>
                      </a:r>
                      <a:endParaRPr lang="en-US" sz="1400" b="0" i="0" u="none" strike="noStrike" kern="1200">
                        <a:solidFill>
                          <a:srgbClr val="3176D9"/>
                        </a:solidFill>
                        <a:effectLst/>
                        <a:latin typeface="open sans" panose="020B0606030504020204" pitchFamily="34" charset="0"/>
                        <a:ea typeface="+mn-ea"/>
                        <a:cs typeface="+mn-cs"/>
                      </a:endParaRPr>
                    </a:p>
                  </a:txBody>
                  <a:tcPr marL="66107" marR="66107" marT="33053" marB="33053"/>
                </a:tc>
                <a:extLst>
                  <a:ext uri="{0D108BD9-81ED-4DB2-BD59-A6C34878D82A}">
                    <a16:rowId xmlns:a16="http://schemas.microsoft.com/office/drawing/2014/main" val="863484816"/>
                  </a:ext>
                </a:extLst>
              </a:tr>
              <a:tr h="2837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8">
                            <a:extLst>
                              <a:ext uri="{A12FA001-AC4F-418D-AE19-62706E023703}">
                                <ahyp:hlinkClr xmlns:ahyp="http://schemas.microsoft.com/office/drawing/2018/hyperlinkcolor" val="tx"/>
                              </a:ext>
                            </a:extLst>
                          </a:hlinkClick>
                        </a:rPr>
                        <a:t>GCP Storage Bucket</a:t>
                      </a:r>
                      <a:endParaRPr lang="en-US" sz="1400" b="0" i="0" u="none" strike="noStrike" kern="1200">
                        <a:solidFill>
                          <a:srgbClr val="3176D9"/>
                        </a:solidFill>
                        <a:effectLst/>
                        <a:latin typeface="open sans" panose="020B0606030504020204" pitchFamily="34" charset="0"/>
                        <a:ea typeface="+mn-ea"/>
                        <a:cs typeface="+mn-cs"/>
                      </a:endParaRPr>
                    </a:p>
                  </a:txBody>
                  <a:tcPr marL="66107" marR="66107" marT="33053" marB="33053"/>
                </a:tc>
                <a:extLst>
                  <a:ext uri="{0D108BD9-81ED-4DB2-BD59-A6C34878D82A}">
                    <a16:rowId xmlns:a16="http://schemas.microsoft.com/office/drawing/2014/main" val="2158175116"/>
                  </a:ext>
                </a:extLst>
              </a:tr>
            </a:tbl>
          </a:graphicData>
        </a:graphic>
      </p:graphicFrame>
      <p:graphicFrame>
        <p:nvGraphicFramePr>
          <p:cNvPr id="12" name="Table 11">
            <a:extLst>
              <a:ext uri="{FF2B5EF4-FFF2-40B4-BE49-F238E27FC236}">
                <a16:creationId xmlns:a16="http://schemas.microsoft.com/office/drawing/2014/main" id="{FC328599-547C-4429-9675-33E236C4947E}"/>
              </a:ext>
            </a:extLst>
          </p:cNvPr>
          <p:cNvGraphicFramePr/>
          <p:nvPr/>
        </p:nvGraphicFramePr>
        <p:xfrm>
          <a:off x="7406460" y="1361276"/>
          <a:ext cx="2468371" cy="1934506"/>
        </p:xfrm>
        <a:graphic>
          <a:graphicData uri="http://schemas.openxmlformats.org/drawingml/2006/table">
            <a:tbl>
              <a:tblPr>
                <a:tableStyleId>{5C22544A-7EE6-4342-B048-85BDC9FD1C3A}</a:tableStyleId>
              </a:tblPr>
              <a:tblGrid>
                <a:gridCol w="2468371">
                  <a:extLst>
                    <a:ext uri="{9D8B030D-6E8A-4147-A177-3AD203B41FA5}">
                      <a16:colId xmlns:a16="http://schemas.microsoft.com/office/drawing/2014/main" val="3595730230"/>
                    </a:ext>
                  </a:extLst>
                </a:gridCol>
              </a:tblGrid>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9">
                            <a:extLst>
                              <a:ext uri="{A12FA001-AC4F-418D-AE19-62706E023703}">
                                <ahyp:hlinkClr xmlns:ahyp="http://schemas.microsoft.com/office/drawing/2018/hyperlinkcolor" val="tx"/>
                              </a:ext>
                            </a:extLst>
                          </a:hlinkClick>
                        </a:rPr>
                        <a:t>Azure Blob Storage</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4056753502"/>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0">
                            <a:extLst>
                              <a:ext uri="{A12FA001-AC4F-418D-AE19-62706E023703}">
                                <ahyp:hlinkClr xmlns:ahyp="http://schemas.microsoft.com/office/drawing/2018/hyperlinkcolor" val="tx"/>
                              </a:ext>
                            </a:extLst>
                          </a:hlinkClick>
                        </a:rPr>
                        <a:t>Azure EventHubs</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4175899990"/>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1">
                            <a:extLst>
                              <a:ext uri="{A12FA001-AC4F-418D-AE19-62706E023703}">
                                <ahyp:hlinkClr xmlns:ahyp="http://schemas.microsoft.com/office/drawing/2018/hyperlinkcolor" val="tx"/>
                              </a:ext>
                            </a:extLst>
                          </a:hlinkClick>
                        </a:rPr>
                        <a:t>Azure CosmosDB</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3660360000"/>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2">
                            <a:extLst>
                              <a:ext uri="{A12FA001-AC4F-418D-AE19-62706E023703}">
                                <ahyp:hlinkClr xmlns:ahyp="http://schemas.microsoft.com/office/drawing/2018/hyperlinkcolor" val="tx"/>
                              </a:ext>
                            </a:extLst>
                          </a:hlinkClick>
                        </a:rPr>
                        <a:t>Azure Service Bus Queues</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1636142461"/>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3">
                            <a:extLst>
                              <a:ext uri="{A12FA001-AC4F-418D-AE19-62706E023703}">
                                <ahyp:hlinkClr xmlns:ahyp="http://schemas.microsoft.com/office/drawing/2018/hyperlinkcolor" val="tx"/>
                              </a:ext>
                            </a:extLst>
                          </a:hlinkClick>
                        </a:rPr>
                        <a:t>Azure SignalR</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130682635"/>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4">
                            <a:extLst>
                              <a:ext uri="{A12FA001-AC4F-418D-AE19-62706E023703}">
                                <ahyp:hlinkClr xmlns:ahyp="http://schemas.microsoft.com/office/drawing/2018/hyperlinkcolor" val="tx"/>
                              </a:ext>
                            </a:extLst>
                          </a:hlinkClick>
                        </a:rPr>
                        <a:t>Azure Storage Queues</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3019032825"/>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5">
                            <a:extLst>
                              <a:ext uri="{A12FA001-AC4F-418D-AE19-62706E023703}">
                                <ahyp:hlinkClr xmlns:ahyp="http://schemas.microsoft.com/office/drawing/2018/hyperlinkcolor" val="tx"/>
                              </a:ext>
                            </a:extLst>
                          </a:hlinkClick>
                        </a:rPr>
                        <a:t>Azure Event Grid</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3389935662"/>
                  </a:ext>
                </a:extLst>
              </a:tr>
            </a:tbl>
          </a:graphicData>
        </a:graphic>
      </p:graphicFrame>
      <p:sp>
        <p:nvSpPr>
          <p:cNvPr id="3" name="Text Placeholder 3">
            <a:extLst>
              <a:ext uri="{FF2B5EF4-FFF2-40B4-BE49-F238E27FC236}">
                <a16:creationId xmlns:a16="http://schemas.microsoft.com/office/drawing/2014/main" id="{982CEF9C-060B-4E26-AD0B-58FEC3BC77A7}"/>
              </a:ext>
            </a:extLst>
          </p:cNvPr>
          <p:cNvSpPr txBox="1">
            <a:spLocks/>
          </p:cNvSpPr>
          <p:nvPr/>
        </p:nvSpPr>
        <p:spPr>
          <a:xfrm>
            <a:off x="7459894" y="3451470"/>
            <a:ext cx="2076602" cy="3842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248"/>
              </a:spcBef>
              <a:spcAft>
                <a:spcPts val="0"/>
              </a:spcAft>
              <a:buClr>
                <a:srgbClr val="000000"/>
              </a:buClr>
              <a:buSzPct val="90000"/>
              <a:buFont typeface="Wingdings" panose="05000000000000000000" pitchFamily="2" charset="2"/>
              <a:buNone/>
              <a:tabLst/>
              <a:defRPr/>
            </a:pPr>
            <a:r>
              <a:rPr kumimoji="0" lang="en-US" sz="2448"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2 GCP</a:t>
            </a:r>
          </a:p>
        </p:txBody>
      </p:sp>
      <p:sp>
        <p:nvSpPr>
          <p:cNvPr id="13" name="Text Placeholder 3">
            <a:extLst>
              <a:ext uri="{FF2B5EF4-FFF2-40B4-BE49-F238E27FC236}">
                <a16:creationId xmlns:a16="http://schemas.microsoft.com/office/drawing/2014/main" id="{E679CB6E-F9A5-4038-9400-43DF000C3F9D}"/>
              </a:ext>
            </a:extLst>
          </p:cNvPr>
          <p:cNvSpPr txBox="1">
            <a:spLocks/>
          </p:cNvSpPr>
          <p:nvPr/>
        </p:nvSpPr>
        <p:spPr>
          <a:xfrm>
            <a:off x="7408990" y="1000452"/>
            <a:ext cx="1643246" cy="3842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248"/>
              </a:spcBef>
              <a:spcAft>
                <a:spcPts val="0"/>
              </a:spcAft>
              <a:buClr>
                <a:srgbClr val="000000"/>
              </a:buClr>
              <a:buSzPct val="90000"/>
              <a:buFont typeface="Wingdings" panose="05000000000000000000" pitchFamily="2" charset="2"/>
              <a:buNone/>
              <a:tabLst/>
              <a:defRPr/>
            </a:pPr>
            <a:r>
              <a:rPr kumimoji="0" lang="en-US" sz="2448"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7 Azure</a:t>
            </a:r>
          </a:p>
        </p:txBody>
      </p:sp>
      <p:sp>
        <p:nvSpPr>
          <p:cNvPr id="14" name="Rectangle 13">
            <a:extLst>
              <a:ext uri="{FF2B5EF4-FFF2-40B4-BE49-F238E27FC236}">
                <a16:creationId xmlns:a16="http://schemas.microsoft.com/office/drawing/2014/main" id="{794AC62C-72CC-48AB-9D96-EB1AC027734C}"/>
              </a:ext>
            </a:extLst>
          </p:cNvPr>
          <p:cNvSpPr/>
          <p:nvPr/>
        </p:nvSpPr>
        <p:spPr bwMode="auto">
          <a:xfrm>
            <a:off x="5122559" y="984592"/>
            <a:ext cx="7006312" cy="3697777"/>
          </a:xfrm>
          <a:prstGeom prst="rect">
            <a:avLst/>
          </a:prstGeom>
          <a:no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 Placeholder 3">
            <a:extLst>
              <a:ext uri="{FF2B5EF4-FFF2-40B4-BE49-F238E27FC236}">
                <a16:creationId xmlns:a16="http://schemas.microsoft.com/office/drawing/2014/main" id="{515575FA-570F-43B4-9A16-599078C686ED}"/>
              </a:ext>
            </a:extLst>
          </p:cNvPr>
          <p:cNvSpPr txBox="1">
            <a:spLocks/>
          </p:cNvSpPr>
          <p:nvPr/>
        </p:nvSpPr>
        <p:spPr>
          <a:xfrm>
            <a:off x="7374889" y="554623"/>
            <a:ext cx="3913323" cy="3842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248"/>
              </a:spcBef>
              <a:spcAft>
                <a:spcPts val="0"/>
              </a:spcAft>
              <a:buClr>
                <a:srgbClr val="000000"/>
              </a:buClr>
              <a:buSzPct val="90000"/>
              <a:buFont typeface="Wingdings" panose="05000000000000000000" pitchFamily="2" charset="2"/>
              <a:buNone/>
              <a:tabLst/>
              <a:defRPr/>
            </a:pPr>
            <a:r>
              <a:rPr kumimoji="0" lang="en-US" sz="2448"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27 I/O Bindings</a:t>
            </a:r>
          </a:p>
        </p:txBody>
      </p:sp>
      <p:graphicFrame>
        <p:nvGraphicFramePr>
          <p:cNvPr id="23" name="Table 22">
            <a:extLst>
              <a:ext uri="{FF2B5EF4-FFF2-40B4-BE49-F238E27FC236}">
                <a16:creationId xmlns:a16="http://schemas.microsoft.com/office/drawing/2014/main" id="{EA5077F5-9DCE-47B6-80BA-4E66149059A3}"/>
              </a:ext>
            </a:extLst>
          </p:cNvPr>
          <p:cNvGraphicFramePr/>
          <p:nvPr/>
        </p:nvGraphicFramePr>
        <p:xfrm>
          <a:off x="6810374" y="5834665"/>
          <a:ext cx="2375704" cy="1105432"/>
        </p:xfrm>
        <a:graphic>
          <a:graphicData uri="http://schemas.openxmlformats.org/drawingml/2006/table">
            <a:tbl>
              <a:tblPr>
                <a:tableStyleId>{5C22544A-7EE6-4342-B048-85BDC9FD1C3A}</a:tableStyleId>
              </a:tblPr>
              <a:tblGrid>
                <a:gridCol w="2375704">
                  <a:extLst>
                    <a:ext uri="{9D8B030D-6E8A-4147-A177-3AD203B41FA5}">
                      <a16:colId xmlns:a16="http://schemas.microsoft.com/office/drawing/2014/main" val="616931256"/>
                    </a:ext>
                  </a:extLst>
                </a:gridCol>
              </a:tblGrid>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6">
                            <a:extLst>
                              <a:ext uri="{A12FA001-AC4F-418D-AE19-62706E023703}">
                                <ahyp:hlinkClr xmlns:ahyp="http://schemas.microsoft.com/office/drawing/2018/hyperlinkcolor" val="tx"/>
                              </a:ext>
                            </a:extLst>
                          </a:hlinkClick>
                        </a:rPr>
                        <a:t>OAuth2</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2983421418"/>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6">
                            <a:extLst>
                              <a:ext uri="{A12FA001-AC4F-418D-AE19-62706E023703}">
                                <ahyp:hlinkClr xmlns:ahyp="http://schemas.microsoft.com/office/drawing/2018/hyperlinkcolor" val="tx"/>
                              </a:ext>
                            </a:extLst>
                          </a:hlinkClick>
                        </a:rPr>
                        <a:t>Open Policy Agent (OPA)</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151126918"/>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6">
                            <a:extLst>
                              <a:ext uri="{A12FA001-AC4F-418D-AE19-62706E023703}">
                                <ahyp:hlinkClr xmlns:ahyp="http://schemas.microsoft.com/office/drawing/2018/hyperlinkcolor" val="tx"/>
                              </a:ext>
                            </a:extLst>
                          </a:hlinkClick>
                        </a:rPr>
                        <a:t>Rate limit</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1527879780"/>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6">
                            <a:extLst>
                              <a:ext uri="{A12FA001-AC4F-418D-AE19-62706E023703}">
                                <ahyp:hlinkClr xmlns:ahyp="http://schemas.microsoft.com/office/drawing/2018/hyperlinkcolor" val="tx"/>
                              </a:ext>
                            </a:extLst>
                          </a:hlinkClick>
                        </a:rPr>
                        <a:t>Bearer</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194722752"/>
                  </a:ext>
                </a:extLst>
              </a:tr>
            </a:tbl>
          </a:graphicData>
        </a:graphic>
      </p:graphicFrame>
      <p:sp>
        <p:nvSpPr>
          <p:cNvPr id="25" name="Text Placeholder 3">
            <a:extLst>
              <a:ext uri="{FF2B5EF4-FFF2-40B4-BE49-F238E27FC236}">
                <a16:creationId xmlns:a16="http://schemas.microsoft.com/office/drawing/2014/main" id="{4038E112-C751-4C15-B6B4-58B7E902F990}"/>
              </a:ext>
            </a:extLst>
          </p:cNvPr>
          <p:cNvSpPr txBox="1">
            <a:spLocks/>
          </p:cNvSpPr>
          <p:nvPr/>
        </p:nvSpPr>
        <p:spPr>
          <a:xfrm>
            <a:off x="6841918" y="4959477"/>
            <a:ext cx="1798727" cy="76840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248"/>
              </a:spcBef>
              <a:spcAft>
                <a:spcPts val="0"/>
              </a:spcAft>
              <a:buClr>
                <a:srgbClr val="000000"/>
              </a:buClr>
              <a:buSzPct val="90000"/>
              <a:buFont typeface="Wingdings" panose="05000000000000000000" pitchFamily="2" charset="2"/>
              <a:buNone/>
              <a:tabLst/>
              <a:defRPr/>
            </a:pPr>
            <a:r>
              <a:rPr kumimoji="0" lang="en-US" sz="2448"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4 HTTP Middleware</a:t>
            </a:r>
          </a:p>
        </p:txBody>
      </p:sp>
      <p:graphicFrame>
        <p:nvGraphicFramePr>
          <p:cNvPr id="27" name="Table 26">
            <a:extLst>
              <a:ext uri="{FF2B5EF4-FFF2-40B4-BE49-F238E27FC236}">
                <a16:creationId xmlns:a16="http://schemas.microsoft.com/office/drawing/2014/main" id="{1E8E788A-E6C6-4E33-81A4-2B02D1901779}"/>
              </a:ext>
            </a:extLst>
          </p:cNvPr>
          <p:cNvGraphicFramePr/>
          <p:nvPr/>
        </p:nvGraphicFramePr>
        <p:xfrm>
          <a:off x="9739776" y="5834353"/>
          <a:ext cx="1810293" cy="552716"/>
        </p:xfrm>
        <a:graphic>
          <a:graphicData uri="http://schemas.openxmlformats.org/drawingml/2006/table">
            <a:tbl>
              <a:tblPr>
                <a:tableStyleId>{5C22544A-7EE6-4342-B048-85BDC9FD1C3A}</a:tableStyleId>
              </a:tblPr>
              <a:tblGrid>
                <a:gridCol w="1810293">
                  <a:extLst>
                    <a:ext uri="{9D8B030D-6E8A-4147-A177-3AD203B41FA5}">
                      <a16:colId xmlns:a16="http://schemas.microsoft.com/office/drawing/2014/main" val="616931256"/>
                    </a:ext>
                  </a:extLst>
                </a:gridCol>
              </a:tblGrid>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7">
                            <a:extLst>
                              <a:ext uri="{A12FA001-AC4F-418D-AE19-62706E023703}">
                                <ahyp:hlinkClr xmlns:ahyp="http://schemas.microsoft.com/office/drawing/2018/hyperlinkcolor" val="tx"/>
                              </a:ext>
                            </a:extLst>
                          </a:hlinkClick>
                        </a:rPr>
                        <a:t>Kubernetes</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2983421418"/>
                  </a:ext>
                </a:extLst>
              </a:tr>
              <a:tr h="27635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7">
                            <a:extLst>
                              <a:ext uri="{A12FA001-AC4F-418D-AE19-62706E023703}">
                                <ahyp:hlinkClr xmlns:ahyp="http://schemas.microsoft.com/office/drawing/2018/hyperlinkcolor" val="tx"/>
                              </a:ext>
                            </a:extLst>
                          </a:hlinkClick>
                        </a:rPr>
                        <a:t>Multicast DNS</a:t>
                      </a:r>
                      <a:endParaRPr lang="en-US" sz="1400" b="0" i="0" u="none" strike="noStrike" kern="1200">
                        <a:solidFill>
                          <a:srgbClr val="3176D9"/>
                        </a:solidFill>
                        <a:effectLst/>
                        <a:latin typeface="open sans" panose="020B0606030504020204" pitchFamily="34" charset="0"/>
                        <a:ea typeface="+mn-ea"/>
                        <a:cs typeface="+mn-cs"/>
                      </a:endParaRPr>
                    </a:p>
                  </a:txBody>
                  <a:tcPr marL="58751" marR="58751" marT="29375" marB="29375"/>
                </a:tc>
                <a:extLst>
                  <a:ext uri="{0D108BD9-81ED-4DB2-BD59-A6C34878D82A}">
                    <a16:rowId xmlns:a16="http://schemas.microsoft.com/office/drawing/2014/main" val="151126918"/>
                  </a:ext>
                </a:extLst>
              </a:tr>
            </a:tbl>
          </a:graphicData>
        </a:graphic>
      </p:graphicFrame>
      <p:sp>
        <p:nvSpPr>
          <p:cNvPr id="29" name="Text Placeholder 3">
            <a:extLst>
              <a:ext uri="{FF2B5EF4-FFF2-40B4-BE49-F238E27FC236}">
                <a16:creationId xmlns:a16="http://schemas.microsoft.com/office/drawing/2014/main" id="{9CBD24CA-5888-47DB-8000-CF3E2CE3905E}"/>
              </a:ext>
            </a:extLst>
          </p:cNvPr>
          <p:cNvSpPr txBox="1">
            <a:spLocks/>
          </p:cNvSpPr>
          <p:nvPr/>
        </p:nvSpPr>
        <p:spPr>
          <a:xfrm>
            <a:off x="9739776" y="4881677"/>
            <a:ext cx="1798727" cy="76840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248"/>
              </a:spcBef>
              <a:spcAft>
                <a:spcPts val="0"/>
              </a:spcAft>
              <a:buClr>
                <a:srgbClr val="000000"/>
              </a:buClr>
              <a:buSzPct val="90000"/>
              <a:buFont typeface="Wingdings" panose="05000000000000000000" pitchFamily="2" charset="2"/>
              <a:buNone/>
              <a:tabLst/>
              <a:defRPr/>
            </a:pPr>
            <a:r>
              <a:rPr kumimoji="0" lang="en-US" sz="2448"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2 Name Resolution</a:t>
            </a:r>
          </a:p>
        </p:txBody>
      </p:sp>
      <p:graphicFrame>
        <p:nvGraphicFramePr>
          <p:cNvPr id="31" name="Table 30">
            <a:extLst>
              <a:ext uri="{FF2B5EF4-FFF2-40B4-BE49-F238E27FC236}">
                <a16:creationId xmlns:a16="http://schemas.microsoft.com/office/drawing/2014/main" id="{2FFFF7BB-222C-4DAE-8A10-EF72FE355ED9}"/>
              </a:ext>
            </a:extLst>
          </p:cNvPr>
          <p:cNvGraphicFramePr/>
          <p:nvPr/>
        </p:nvGraphicFramePr>
        <p:xfrm>
          <a:off x="10124502" y="3175111"/>
          <a:ext cx="1771111" cy="283714"/>
        </p:xfrm>
        <a:graphic>
          <a:graphicData uri="http://schemas.openxmlformats.org/drawingml/2006/table">
            <a:tbl>
              <a:tblPr>
                <a:tableStyleId>{5C22544A-7EE6-4342-B048-85BDC9FD1C3A}</a:tableStyleId>
              </a:tblPr>
              <a:tblGrid>
                <a:gridCol w="1771111">
                  <a:extLst>
                    <a:ext uri="{9D8B030D-6E8A-4147-A177-3AD203B41FA5}">
                      <a16:colId xmlns:a16="http://schemas.microsoft.com/office/drawing/2014/main" val="3028501065"/>
                    </a:ext>
                  </a:extLst>
                </a:gridCol>
              </a:tblGrid>
              <a:tr h="2837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rPr>
                        <a:t>Blob Storage</a:t>
                      </a:r>
                    </a:p>
                  </a:txBody>
                  <a:tcPr marL="66107" marR="66107" marT="33053" marB="33053"/>
                </a:tc>
                <a:extLst>
                  <a:ext uri="{0D108BD9-81ED-4DB2-BD59-A6C34878D82A}">
                    <a16:rowId xmlns:a16="http://schemas.microsoft.com/office/drawing/2014/main" val="4029903761"/>
                  </a:ext>
                </a:extLst>
              </a:tr>
            </a:tbl>
          </a:graphicData>
        </a:graphic>
      </p:graphicFrame>
      <p:sp>
        <p:nvSpPr>
          <p:cNvPr id="33" name="Text Placeholder 3">
            <a:extLst>
              <a:ext uri="{FF2B5EF4-FFF2-40B4-BE49-F238E27FC236}">
                <a16:creationId xmlns:a16="http://schemas.microsoft.com/office/drawing/2014/main" id="{9340370B-44A9-4E66-B52C-C8CF84969FE8}"/>
              </a:ext>
            </a:extLst>
          </p:cNvPr>
          <p:cNvSpPr txBox="1">
            <a:spLocks/>
          </p:cNvSpPr>
          <p:nvPr/>
        </p:nvSpPr>
        <p:spPr>
          <a:xfrm>
            <a:off x="10123956" y="2798427"/>
            <a:ext cx="1621297" cy="3842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248"/>
              </a:spcBef>
              <a:spcAft>
                <a:spcPts val="0"/>
              </a:spcAft>
              <a:buClr>
                <a:srgbClr val="000000"/>
              </a:buClr>
              <a:buSzPct val="90000"/>
              <a:buFont typeface="Wingdings" panose="05000000000000000000" pitchFamily="2" charset="2"/>
              <a:buNone/>
              <a:tabLst/>
              <a:defRPr/>
            </a:pPr>
            <a:r>
              <a:rPr kumimoji="0" lang="en-US" sz="2448"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1 </a:t>
            </a:r>
            <a:r>
              <a:rPr kumimoji="0" lang="en-US" sz="2448"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AliCloud</a:t>
            </a:r>
            <a:endParaRPr kumimoji="0" lang="en-US" sz="2448"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401458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9B75DF-5CAB-4048-A485-41E5DBF82168}"/>
              </a:ext>
            </a:extLst>
          </p:cNvPr>
          <p:cNvSpPr/>
          <p:nvPr/>
        </p:nvSpPr>
        <p:spPr>
          <a:xfrm>
            <a:off x="883" y="1591506"/>
            <a:ext cx="12434711" cy="5403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Content Placeholder 2">
            <a:extLst>
              <a:ext uri="{FF2B5EF4-FFF2-40B4-BE49-F238E27FC236}">
                <a16:creationId xmlns:a16="http://schemas.microsoft.com/office/drawing/2014/main" id="{74B4F9D9-49C0-0043-B5FB-B078BDECDF09}"/>
              </a:ext>
            </a:extLst>
          </p:cNvPr>
          <p:cNvSpPr>
            <a:spLocks noGrp="1"/>
          </p:cNvSpPr>
          <p:nvPr>
            <p:ph idx="1"/>
          </p:nvPr>
        </p:nvSpPr>
        <p:spPr>
          <a:xfrm>
            <a:off x="855768" y="1861968"/>
            <a:ext cx="11334788" cy="4437962"/>
          </a:xfrm>
        </p:spPr>
        <p:txBody>
          <a:bodyPr>
            <a:normAutofit/>
          </a:bodyPr>
          <a:lstStyle/>
          <a:p>
            <a:pPr>
              <a:lnSpc>
                <a:spcPct val="150000"/>
              </a:lnSpc>
            </a:pPr>
            <a:r>
              <a:rPr lang="en-US">
                <a:solidFill>
                  <a:schemeClr val="bg1"/>
                </a:solidFill>
              </a:rPr>
              <a:t>Written in Go</a:t>
            </a:r>
          </a:p>
          <a:p>
            <a:pPr>
              <a:lnSpc>
                <a:spcPct val="150000"/>
              </a:lnSpc>
            </a:pPr>
            <a:r>
              <a:rPr lang="en-US">
                <a:solidFill>
                  <a:schemeClr val="bg1"/>
                </a:solidFill>
              </a:rPr>
              <a:t>Runs on Linux, Mac, Windows OS (AMD/ARM architectures)</a:t>
            </a:r>
          </a:p>
          <a:p>
            <a:pPr>
              <a:lnSpc>
                <a:spcPct val="150000"/>
              </a:lnSpc>
            </a:pPr>
            <a:r>
              <a:rPr lang="en-US">
                <a:solidFill>
                  <a:schemeClr val="bg1"/>
                </a:solidFill>
              </a:rPr>
              <a:t>~23.5Mb image (smaller than Envoy and Linkerd)</a:t>
            </a:r>
          </a:p>
          <a:p>
            <a:pPr>
              <a:lnSpc>
                <a:spcPct val="150000"/>
              </a:lnSpc>
            </a:pPr>
            <a:r>
              <a:rPr lang="en-US">
                <a:solidFill>
                  <a:schemeClr val="bg1"/>
                </a:solidFill>
              </a:rPr>
              <a:t>&lt; 1% CPU, 4MB physical memory usage</a:t>
            </a:r>
          </a:p>
          <a:p>
            <a:pPr>
              <a:lnSpc>
                <a:spcPct val="150000"/>
              </a:lnSpc>
            </a:pPr>
            <a:r>
              <a:rPr lang="en-US">
                <a:solidFill>
                  <a:schemeClr val="bg1"/>
                </a:solidFill>
              </a:rPr>
              <a:t>2 CRDs, 4 system pods in Kubernetes  (2 are optional)</a:t>
            </a:r>
          </a:p>
        </p:txBody>
      </p:sp>
      <p:sp>
        <p:nvSpPr>
          <p:cNvPr id="5" name="Title 1">
            <a:extLst>
              <a:ext uri="{FF2B5EF4-FFF2-40B4-BE49-F238E27FC236}">
                <a16:creationId xmlns:a16="http://schemas.microsoft.com/office/drawing/2014/main" id="{BA6D4F68-ACFC-EE43-A3BD-F5863739350F}"/>
              </a:ext>
            </a:extLst>
          </p:cNvPr>
          <p:cNvSpPr txBox="1">
            <a:spLocks/>
          </p:cNvSpPr>
          <p:nvPr/>
        </p:nvSpPr>
        <p:spPr>
          <a:xfrm>
            <a:off x="600855" y="466301"/>
            <a:ext cx="11237870" cy="910320"/>
          </a:xfrm>
          <a:prstGeom prst="rect">
            <a:avLst/>
          </a:prstGeom>
          <a:effectLst/>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4080" b="0" i="0" u="none" strike="noStrike" kern="1200" cap="none" spc="-51" normalizeH="0" baseline="0" noProof="0">
                <a:ln w="3175">
                  <a:noFill/>
                </a:ln>
                <a:solidFill>
                  <a:srgbClr val="000000">
                    <a:lumMod val="75000"/>
                    <a:lumOff val="25000"/>
                  </a:srgbClr>
                </a:solidFill>
                <a:effectLst/>
                <a:uLnTx/>
                <a:uFillTx/>
                <a:latin typeface="Segoe UI Semibold"/>
                <a:ea typeface="+mn-ea"/>
                <a:cs typeface="Segoe UI" pitchFamily="34" charset="0"/>
              </a:rPr>
              <a:t>Dapr: Technical Details</a:t>
            </a:r>
            <a:endParaRPr kumimoji="0" lang="en-US" sz="2448" b="0" i="0" u="none" strike="noStrike" kern="1200" cap="none" spc="-51" normalizeH="0" baseline="0" noProof="0">
              <a:ln w="3175">
                <a:noFill/>
              </a:ln>
              <a:solidFill>
                <a:srgbClr val="000000">
                  <a:lumMod val="75000"/>
                  <a:lumOff val="25000"/>
                </a:srgbClr>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62412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237667" y="1554339"/>
            <a:ext cx="4918366" cy="5182348"/>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9011875" y="1726374"/>
            <a:ext cx="1244497" cy="382308"/>
          </a:xfrm>
          <a:prstGeom prst="rect">
            <a:avLst/>
          </a:prstGeom>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4"/>
                </a:solidFill>
                <a:effectLst/>
                <a:uLnTx/>
                <a:uFillTx/>
                <a:latin typeface="Segoe UI Semibold"/>
                <a:ea typeface="+mn-ea"/>
                <a:cs typeface="+mn-cs"/>
              </a:rPr>
              <a:t>Subscribe</a:t>
            </a:r>
          </a:p>
        </p:txBody>
      </p:sp>
      <p:grpSp>
        <p:nvGrpSpPr>
          <p:cNvPr id="5" name="Group 4">
            <a:extLst>
              <a:ext uri="{FF2B5EF4-FFF2-40B4-BE49-F238E27FC236}">
                <a16:creationId xmlns:a16="http://schemas.microsoft.com/office/drawing/2014/main" id="{FD1BFB75-CB39-0F4A-B991-90022D6FAA8B}"/>
              </a:ext>
            </a:extLst>
          </p:cNvPr>
          <p:cNvGrpSpPr/>
          <p:nvPr/>
        </p:nvGrpSpPr>
        <p:grpSpPr>
          <a:xfrm>
            <a:off x="8380175" y="3932983"/>
            <a:ext cx="678315" cy="678315"/>
            <a:chOff x="7708034" y="2097306"/>
            <a:chExt cx="1186641" cy="1186641"/>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708034" y="2097306"/>
              <a:ext cx="1186641" cy="1186641"/>
            </a:xfrm>
            <a:prstGeom prst="rect">
              <a:avLst/>
            </a:prstGeom>
            <a:solidFill>
              <a:schemeClr val="bg1"/>
            </a:solidFill>
            <a:ln>
              <a:solidFill>
                <a:schemeClr val="bg1">
                  <a:lumMod val="75000"/>
                </a:schemeClr>
              </a:solid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70606" y="2433047"/>
              <a:ext cx="661498" cy="515160"/>
            </a:xfrm>
            <a:prstGeom prst="rect">
              <a:avLst/>
            </a:prstGeom>
            <a:effectLst/>
          </p:spPr>
        </p:pic>
      </p:grpSp>
      <p:sp>
        <p:nvSpPr>
          <p:cNvPr id="67" name="Rounded Rectangle 5">
            <a:extLst>
              <a:ext uri="{FF2B5EF4-FFF2-40B4-BE49-F238E27FC236}">
                <a16:creationId xmlns:a16="http://schemas.microsoft.com/office/drawing/2014/main" id="{473BC14C-6CBB-4D76-B2E1-B2DF94B8C6DF}"/>
              </a:ext>
            </a:extLst>
          </p:cNvPr>
          <p:cNvSpPr/>
          <p:nvPr/>
        </p:nvSpPr>
        <p:spPr bwMode="auto">
          <a:xfrm>
            <a:off x="1280441" y="1554339"/>
            <a:ext cx="4918366" cy="5182348"/>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614062" y="1674114"/>
            <a:ext cx="981276" cy="382308"/>
          </a:xfrm>
          <a:prstGeom prst="rect">
            <a:avLst/>
          </a:prstGeom>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4"/>
                </a:solidFill>
                <a:effectLst/>
                <a:uLnTx/>
                <a:uFillTx/>
                <a:latin typeface="Segoe UI Semibold"/>
                <a:ea typeface="+mn-ea"/>
                <a:cs typeface="+mn-cs"/>
              </a:rPr>
              <a:t>Publish</a:t>
            </a:r>
          </a:p>
        </p:txBody>
      </p:sp>
      <p:sp>
        <p:nvSpPr>
          <p:cNvPr id="14" name="TextBox 13">
            <a:extLst>
              <a:ext uri="{FF2B5EF4-FFF2-40B4-BE49-F238E27FC236}">
                <a16:creationId xmlns:a16="http://schemas.microsoft.com/office/drawing/2014/main" id="{82F388FA-7266-4D10-B5B8-8DEF87C579CC}"/>
              </a:ext>
            </a:extLst>
          </p:cNvPr>
          <p:cNvSpPr txBox="1"/>
          <p:nvPr/>
        </p:nvSpPr>
        <p:spPr>
          <a:xfrm>
            <a:off x="1446002" y="3633414"/>
            <a:ext cx="4008156" cy="734601"/>
          </a:xfrm>
          <a:prstGeom prst="rect">
            <a:avLst/>
          </a:prstGeom>
          <a:noFill/>
          <a:effectLst/>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78D4"/>
                </a:solidFill>
                <a:effectLst/>
                <a:uLnTx/>
                <a:uFillTx/>
                <a:latin typeface="Segoe UI"/>
                <a:ea typeface="+mn-ea"/>
                <a:cs typeface="+mn-cs"/>
              </a:rPr>
              <a:t>http://localhost:3500/v1.0/publish/&lt;</a:t>
            </a:r>
            <a:r>
              <a:rPr kumimoji="0" lang="en-US" sz="1224" b="0" i="0" u="none" strike="noStrike" kern="1200" cap="none" spc="0" normalizeH="0" baseline="0" noProof="0" err="1">
                <a:ln>
                  <a:noFill/>
                </a:ln>
                <a:solidFill>
                  <a:srgbClr val="0078D4"/>
                </a:solidFill>
                <a:effectLst/>
                <a:uLnTx/>
                <a:uFillTx/>
                <a:latin typeface="Segoe UI"/>
                <a:ea typeface="+mn-ea"/>
                <a:cs typeface="+mn-cs"/>
              </a:rPr>
              <a:t>pubsub</a:t>
            </a:r>
            <a:r>
              <a:rPr kumimoji="0" lang="en-US" sz="1224" b="0" i="0" u="none" strike="noStrike" kern="1200" cap="none" spc="0" normalizeH="0" baseline="0" noProof="0">
                <a:ln>
                  <a:noFill/>
                </a:ln>
                <a:solidFill>
                  <a:srgbClr val="0078D4"/>
                </a:solidFill>
                <a:effectLst/>
                <a:uLnTx/>
                <a:uFillTx/>
                <a:latin typeface="Segoe UI"/>
                <a:ea typeface="+mn-ea"/>
                <a:cs typeface="+mn-cs"/>
              </a:rPr>
              <a:t>-name&gt;/order</a:t>
            </a:r>
          </a:p>
        </p:txBody>
      </p:sp>
      <p:sp>
        <p:nvSpPr>
          <p:cNvPr id="15" name="Rectangle 14">
            <a:extLst>
              <a:ext uri="{FF2B5EF4-FFF2-40B4-BE49-F238E27FC236}">
                <a16:creationId xmlns:a16="http://schemas.microsoft.com/office/drawing/2014/main" id="{D914AFBE-C452-4298-B247-47E33253D1A7}"/>
              </a:ext>
            </a:extLst>
          </p:cNvPr>
          <p:cNvSpPr/>
          <p:nvPr/>
        </p:nvSpPr>
        <p:spPr bwMode="auto">
          <a:xfrm>
            <a:off x="1547861" y="4308271"/>
            <a:ext cx="3079537" cy="841080"/>
          </a:xfrm>
          <a:prstGeom prst="rect">
            <a:avLst/>
          </a:prstGeom>
          <a:solidFill>
            <a:schemeClr val="bg1"/>
          </a:solidFill>
          <a:ln w="7710" cap="flat">
            <a:noFill/>
            <a:prstDash val="solid"/>
            <a:miter/>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Segoe UI Symbol"/>
                <a:cs typeface="+mn-cs"/>
              </a:rPr>
              <a:t>{</a:t>
            </a:r>
          </a:p>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Segoe UI Symbol"/>
                <a:cs typeface="+mn-cs"/>
              </a:rPr>
              <a:t>  "user":"</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Segoe UI Symbol"/>
                <a:cs typeface="+mn-cs"/>
              </a:rPr>
              <a:t>johndoe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Segoe UI Symbol"/>
                <a:cs typeface="+mn-cs"/>
              </a:rPr>
              <a:t>",</a:t>
            </a:r>
          </a:p>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Segoe UI Symbol"/>
                <a:cs typeface="+mn-cs"/>
              </a:rPr>
              <a:t>  "item":"</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Segoe UI Symbol"/>
                <a:cs typeface="+mn-cs"/>
              </a:rPr>
              <a:t>ZeroDay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Segoe UI Symbol"/>
                <a:cs typeface="+mn-cs"/>
              </a:rPr>
              <a:t>"</a:t>
            </a:r>
          </a:p>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Segoe UI Symbol"/>
                <a:cs typeface="+mn-cs"/>
              </a:rPr>
              <a:t>}</a:t>
            </a:r>
          </a:p>
        </p:txBody>
      </p:sp>
      <p:sp>
        <p:nvSpPr>
          <p:cNvPr id="6" name="Oval 5">
            <a:extLst>
              <a:ext uri="{FF2B5EF4-FFF2-40B4-BE49-F238E27FC236}">
                <a16:creationId xmlns:a16="http://schemas.microsoft.com/office/drawing/2014/main" id="{F0CC9043-0C7E-4999-8951-35EBC76B79F1}"/>
              </a:ext>
            </a:extLst>
          </p:cNvPr>
          <p:cNvSpPr/>
          <p:nvPr/>
        </p:nvSpPr>
        <p:spPr bwMode="auto">
          <a:xfrm>
            <a:off x="5656235" y="2182186"/>
            <a:ext cx="1124005" cy="1124005"/>
          </a:xfrm>
          <a:prstGeom prst="ellipse">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3" name="Rounded Rectangle 5">
            <a:extLst>
              <a:ext uri="{FF2B5EF4-FFF2-40B4-BE49-F238E27FC236}">
                <a16:creationId xmlns:a16="http://schemas.microsoft.com/office/drawing/2014/main" id="{D9171650-765E-4406-9501-B8F7467CD36A}"/>
              </a:ext>
            </a:extLst>
          </p:cNvPr>
          <p:cNvSpPr/>
          <p:nvPr/>
        </p:nvSpPr>
        <p:spPr bwMode="auto">
          <a:xfrm>
            <a:off x="1547861" y="2138282"/>
            <a:ext cx="1210264" cy="1210264"/>
          </a:xfrm>
          <a:prstGeom prst="rect">
            <a:avLst/>
          </a:prstGeom>
          <a:solidFill>
            <a:schemeClr val="bg1">
              <a:lumMod val="7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6630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a:ea typeface="+mn-ea"/>
                <a:cs typeface="+mn-cs"/>
              </a:rPr>
              <a:t>“cart”</a:t>
            </a: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1978694" y="2515505"/>
            <a:ext cx="348598" cy="210206"/>
            <a:chOff x="1619314" y="4920550"/>
            <a:chExt cx="500421" cy="301755"/>
          </a:xfrm>
          <a:effectLst/>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760185" y="2741529"/>
            <a:ext cx="605329" cy="3768"/>
          </a:xfrm>
          <a:prstGeom prst="straightConnector1">
            <a:avLst/>
          </a:prstGeom>
          <a:ln w="19050">
            <a:solidFill>
              <a:schemeClr val="accent1"/>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3E8EC300-26FD-4D14-B989-6CDAE30E5E36}"/>
              </a:ext>
            </a:extLst>
          </p:cNvPr>
          <p:cNvSpPr/>
          <p:nvPr/>
        </p:nvSpPr>
        <p:spPr>
          <a:xfrm>
            <a:off x="596711" y="872697"/>
            <a:ext cx="5770484" cy="345817"/>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50706" rtl="0" eaLnBrk="1" fontAlgn="auto" latinLnBrk="0" hangingPunct="1">
              <a:lnSpc>
                <a:spcPct val="90000"/>
              </a:lnSpc>
              <a:spcBef>
                <a:spcPct val="0"/>
              </a:spcBef>
              <a:spcAft>
                <a:spcPts val="612"/>
              </a:spcAft>
              <a:buClrTx/>
              <a:buSzTx/>
              <a:buFontTx/>
              <a:buNone/>
              <a:tabLst/>
              <a:defRPr/>
            </a:pPr>
            <a:r>
              <a:rPr kumimoji="0" lang="en-US" sz="2448" b="0" i="0" u="none" strike="noStrike" kern="1200" cap="none" spc="0" normalizeH="0" baseline="0" noProof="0">
                <a:ln>
                  <a:noFill/>
                </a:ln>
                <a:solidFill>
                  <a:srgbClr val="0078D4"/>
                </a:solidFill>
                <a:effectLst/>
                <a:uLnTx/>
                <a:uFillTx/>
                <a:latin typeface="Segoe UI Semibold"/>
                <a:ea typeface="+mn-ea"/>
                <a:cs typeface="+mn-cs"/>
              </a:rPr>
              <a:t>Publish and subscribe</a:t>
            </a:r>
          </a:p>
        </p:txBody>
      </p:sp>
      <p:sp>
        <p:nvSpPr>
          <p:cNvPr id="57" name="Freeform: Shape 56">
            <a:extLst>
              <a:ext uri="{FF2B5EF4-FFF2-40B4-BE49-F238E27FC236}">
                <a16:creationId xmlns:a16="http://schemas.microsoft.com/office/drawing/2014/main" id="{89087BD0-2BE5-488D-B4A3-D5F85D2AC6B5}"/>
              </a:ext>
            </a:extLst>
          </p:cNvPr>
          <p:cNvSpPr/>
          <p:nvPr/>
        </p:nvSpPr>
        <p:spPr>
          <a:xfrm>
            <a:off x="596711" y="597449"/>
            <a:ext cx="4808736" cy="230524"/>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50706" rtl="0" eaLnBrk="1" fontAlgn="auto" latinLnBrk="0" hangingPunct="1">
              <a:lnSpc>
                <a:spcPct val="90000"/>
              </a:lnSpc>
              <a:spcBef>
                <a:spcPct val="0"/>
              </a:spcBef>
              <a:spcAft>
                <a:spcPts val="612"/>
              </a:spcAft>
              <a:buClrTx/>
              <a:buSzTx/>
              <a:buFontTx/>
              <a:buNone/>
              <a:tabLst/>
              <a:defRPr/>
            </a:pPr>
            <a:r>
              <a:rPr kumimoji="0" lang="en-US" sz="1632" b="0" i="0" u="none" strike="noStrike" kern="1200" cap="none" spc="0" normalizeH="0" baseline="0" noProof="0">
                <a:ln>
                  <a:noFill/>
                </a:ln>
                <a:solidFill>
                  <a:srgbClr val="000000">
                    <a:lumMod val="85000"/>
                    <a:lumOff val="15000"/>
                  </a:srgbClr>
                </a:solidFill>
                <a:effectLst/>
                <a:uLnTx/>
                <a:uFillTx/>
                <a:latin typeface="Segoe UI Semibold"/>
                <a:ea typeface="+mn-ea"/>
                <a:cs typeface="+mn-cs"/>
              </a:rPr>
              <a:t>Microservice building blocks</a:t>
            </a:r>
          </a:p>
        </p:txBody>
      </p:sp>
      <p:sp>
        <p:nvSpPr>
          <p:cNvPr id="59" name="Rounded Rectangle 5">
            <a:extLst>
              <a:ext uri="{FF2B5EF4-FFF2-40B4-BE49-F238E27FC236}">
                <a16:creationId xmlns:a16="http://schemas.microsoft.com/office/drawing/2014/main" id="{97FB15C5-F372-4722-BEDB-F18A9BE6E142}"/>
              </a:ext>
            </a:extLst>
          </p:cNvPr>
          <p:cNvSpPr/>
          <p:nvPr/>
        </p:nvSpPr>
        <p:spPr bwMode="auto">
          <a:xfrm>
            <a:off x="3417279" y="2138282"/>
            <a:ext cx="1210264" cy="1210264"/>
          </a:xfrm>
          <a:prstGeom prst="rect">
            <a:avLst/>
          </a:prstGeom>
          <a:solidFill>
            <a:schemeClr val="bg1"/>
          </a:solidFill>
          <a:ln>
            <a:solidFill>
              <a:schemeClr val="bg1">
                <a:lumMod val="75000"/>
              </a:schemeClr>
            </a:solid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3685078" y="2480706"/>
            <a:ext cx="674667" cy="525416"/>
          </a:xfrm>
          <a:prstGeom prst="rect">
            <a:avLst/>
          </a:prstGeom>
          <a:effectLst/>
        </p:spPr>
      </p:pic>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848828" y="2741529"/>
            <a:ext cx="605329" cy="3768"/>
          </a:xfrm>
          <a:prstGeom prst="straightConnector1">
            <a:avLst/>
          </a:prstGeom>
          <a:ln w="19050">
            <a:solidFill>
              <a:schemeClr val="accent1"/>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8556B9-8C32-8A4B-950C-3A9B840E87DC}"/>
              </a:ext>
            </a:extLst>
          </p:cNvPr>
          <p:cNvGrpSpPr/>
          <p:nvPr/>
        </p:nvGrpSpPr>
        <p:grpSpPr>
          <a:xfrm>
            <a:off x="10264810" y="3932207"/>
            <a:ext cx="725662" cy="678315"/>
            <a:chOff x="9555884" y="2096545"/>
            <a:chExt cx="1186641" cy="1186641"/>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9555884" y="2096545"/>
              <a:ext cx="1186641" cy="1186641"/>
            </a:xfrm>
            <a:prstGeom prst="rect">
              <a:avLst/>
            </a:prstGeom>
            <a:solidFill>
              <a:schemeClr val="bg1">
                <a:lumMod val="7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6630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Semibold"/>
                  <a:ea typeface="+mn-ea"/>
                  <a:cs typeface="+mn-cs"/>
                </a:rPr>
                <a:t>“shipping”</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9978308" y="2466405"/>
              <a:ext cx="341794" cy="206103"/>
              <a:chOff x="1619314" y="4920550"/>
              <a:chExt cx="500421" cy="301755"/>
            </a:xfrm>
            <a:effectLst/>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9069373" y="4271364"/>
            <a:ext cx="1195438" cy="7785"/>
          </a:xfrm>
          <a:prstGeom prst="straightConnector1">
            <a:avLst/>
          </a:prstGeom>
          <a:ln w="19050">
            <a:solidFill>
              <a:schemeClr val="accent1"/>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0381354-3D87-4CA7-8F18-3EC13DCEBDF2}"/>
              </a:ext>
            </a:extLst>
          </p:cNvPr>
          <p:cNvSpPr txBox="1"/>
          <p:nvPr/>
        </p:nvSpPr>
        <p:spPr>
          <a:xfrm>
            <a:off x="8590575" y="3400686"/>
            <a:ext cx="2095830" cy="542465"/>
          </a:xfrm>
          <a:prstGeom prst="rect">
            <a:avLst/>
          </a:prstGeom>
          <a:noFill/>
          <a:effectLst/>
        </p:spPr>
        <p:txBody>
          <a:bodyPr wrap="non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78D4"/>
                </a:solidFill>
                <a:effectLst/>
                <a:uLnTx/>
                <a:uFillTx/>
                <a:latin typeface="Segoe UI"/>
                <a:ea typeface="+mn-ea"/>
                <a:cs typeface="+mn-cs"/>
              </a:rPr>
              <a:t>http://localhost:8004/order</a:t>
            </a:r>
          </a:p>
        </p:txBody>
      </p:sp>
      <p:sp>
        <p:nvSpPr>
          <p:cNvPr id="87" name="Rectangle 86">
            <a:extLst>
              <a:ext uri="{FF2B5EF4-FFF2-40B4-BE49-F238E27FC236}">
                <a16:creationId xmlns:a16="http://schemas.microsoft.com/office/drawing/2014/main" id="{90E6D7E2-48C0-4EDA-AC68-20C38ABB7D49}"/>
              </a:ext>
            </a:extLst>
          </p:cNvPr>
          <p:cNvSpPr/>
          <p:nvPr/>
        </p:nvSpPr>
        <p:spPr bwMode="auto">
          <a:xfrm>
            <a:off x="8394312" y="4749926"/>
            <a:ext cx="2562951" cy="556930"/>
          </a:xfrm>
          <a:prstGeom prst="rect">
            <a:avLst/>
          </a:prstGeom>
          <a:solidFill>
            <a:schemeClr val="bg1"/>
          </a:solidFill>
          <a:ln w="7710" cap="flat">
            <a:noFill/>
            <a:prstDash val="solid"/>
            <a:miter/>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"data": {</a:t>
            </a:r>
          </a:p>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"user":"johndoe",</a:t>
            </a:r>
          </a:p>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"item":"ZeroDay"</a:t>
            </a:r>
          </a:p>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nvGrpSpPr>
          <p:cNvPr id="4" name="Group 3">
            <a:extLst>
              <a:ext uri="{FF2B5EF4-FFF2-40B4-BE49-F238E27FC236}">
                <a16:creationId xmlns:a16="http://schemas.microsoft.com/office/drawing/2014/main" id="{A18BCE7E-FFF0-FC48-A59B-F345480BE9A9}"/>
              </a:ext>
            </a:extLst>
          </p:cNvPr>
          <p:cNvGrpSpPr/>
          <p:nvPr/>
        </p:nvGrpSpPr>
        <p:grpSpPr>
          <a:xfrm>
            <a:off x="8394312" y="5856625"/>
            <a:ext cx="678315" cy="678315"/>
            <a:chOff x="7708034" y="5220745"/>
            <a:chExt cx="1186641" cy="1186641"/>
          </a:xfrm>
        </p:grpSpPr>
        <p:sp>
          <p:nvSpPr>
            <p:cNvPr id="89" name="Rounded Rectangle 5">
              <a:extLst>
                <a:ext uri="{FF2B5EF4-FFF2-40B4-BE49-F238E27FC236}">
                  <a16:creationId xmlns:a16="http://schemas.microsoft.com/office/drawing/2014/main" id="{0C7114BC-8C2A-4B5C-9999-5642EDA7398D}"/>
                </a:ext>
              </a:extLst>
            </p:cNvPr>
            <p:cNvSpPr/>
            <p:nvPr/>
          </p:nvSpPr>
          <p:spPr bwMode="auto">
            <a:xfrm>
              <a:off x="7708034" y="5220745"/>
              <a:ext cx="1186641" cy="1186641"/>
            </a:xfrm>
            <a:prstGeom prst="rect">
              <a:avLst/>
            </a:prstGeom>
            <a:solidFill>
              <a:schemeClr val="bg1"/>
            </a:solidFill>
            <a:ln>
              <a:solidFill>
                <a:schemeClr val="bg1">
                  <a:lumMod val="75000"/>
                </a:schemeClr>
              </a:solid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90" name="Graphic 89">
              <a:extLst>
                <a:ext uri="{FF2B5EF4-FFF2-40B4-BE49-F238E27FC236}">
                  <a16:creationId xmlns:a16="http://schemas.microsoft.com/office/drawing/2014/main" id="{C106A6AF-31A7-4743-92BC-078ECE092CF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70606" y="5556486"/>
              <a:ext cx="661498" cy="515160"/>
            </a:xfrm>
            <a:prstGeom prst="rect">
              <a:avLst/>
            </a:prstGeom>
            <a:effectLst/>
          </p:spPr>
        </p:pic>
      </p:grpSp>
      <p:grpSp>
        <p:nvGrpSpPr>
          <p:cNvPr id="8" name="Group 7">
            <a:extLst>
              <a:ext uri="{FF2B5EF4-FFF2-40B4-BE49-F238E27FC236}">
                <a16:creationId xmlns:a16="http://schemas.microsoft.com/office/drawing/2014/main" id="{F18EBE08-9171-1740-B320-1D434B605DA4}"/>
              </a:ext>
            </a:extLst>
          </p:cNvPr>
          <p:cNvGrpSpPr/>
          <p:nvPr/>
        </p:nvGrpSpPr>
        <p:grpSpPr>
          <a:xfrm>
            <a:off x="10278948" y="5856625"/>
            <a:ext cx="678315" cy="678315"/>
            <a:chOff x="9555884" y="5220745"/>
            <a:chExt cx="1186641" cy="1186641"/>
          </a:xfrm>
        </p:grpSpPr>
        <p:sp>
          <p:nvSpPr>
            <p:cNvPr id="92" name="Rounded Rectangle 5">
              <a:extLst>
                <a:ext uri="{FF2B5EF4-FFF2-40B4-BE49-F238E27FC236}">
                  <a16:creationId xmlns:a16="http://schemas.microsoft.com/office/drawing/2014/main" id="{94ABA8B3-B51D-4D9D-89C1-5EF4CDB5DEC7}"/>
                </a:ext>
              </a:extLst>
            </p:cNvPr>
            <p:cNvSpPr/>
            <p:nvPr/>
          </p:nvSpPr>
          <p:spPr bwMode="auto">
            <a:xfrm>
              <a:off x="9555884" y="5220745"/>
              <a:ext cx="1186641" cy="1186641"/>
            </a:xfrm>
            <a:prstGeom prst="rect">
              <a:avLst/>
            </a:prstGeom>
            <a:solidFill>
              <a:schemeClr val="bg1">
                <a:lumMod val="7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6630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Semibold"/>
                  <a:ea typeface="+mn-ea"/>
                  <a:cs typeface="+mn-cs"/>
                </a:rPr>
                <a:t>“email”</a:t>
              </a:r>
            </a:p>
          </p:txBody>
        </p:sp>
        <p:grpSp>
          <p:nvGrpSpPr>
            <p:cNvPr id="93" name="app development" descr="application development">
              <a:extLst>
                <a:ext uri="{FF2B5EF4-FFF2-40B4-BE49-F238E27FC236}">
                  <a16:creationId xmlns:a16="http://schemas.microsoft.com/office/drawing/2014/main" id="{C97E4573-4ABB-4475-89A7-677BAD569E8F}"/>
                </a:ext>
              </a:extLst>
            </p:cNvPr>
            <p:cNvGrpSpPr/>
            <p:nvPr/>
          </p:nvGrpSpPr>
          <p:grpSpPr>
            <a:xfrm>
              <a:off x="9978308" y="5590605"/>
              <a:ext cx="341794" cy="206103"/>
              <a:chOff x="1619314" y="4920550"/>
              <a:chExt cx="500421" cy="301755"/>
            </a:xfrm>
            <a:effectLst/>
          </p:grpSpPr>
          <p:sp>
            <p:nvSpPr>
              <p:cNvPr id="94" name="Freeform: Shape 93">
                <a:extLst>
                  <a:ext uri="{FF2B5EF4-FFF2-40B4-BE49-F238E27FC236}">
                    <a16:creationId xmlns:a16="http://schemas.microsoft.com/office/drawing/2014/main" id="{1EA8CC85-B847-47DD-9B00-A8B782275B6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4BB604C-C3D4-419D-A630-12FF3CBF98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F4BE6CEE-0389-416D-AA5C-8943D6B0CE7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A1C94568-E938-4428-BF1C-7B922A47A0E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9070457" y="6195782"/>
            <a:ext cx="1208490" cy="14485"/>
          </a:xfrm>
          <a:prstGeom prst="straightConnector1">
            <a:avLst/>
          </a:prstGeom>
          <a:ln w="19050">
            <a:solidFill>
              <a:schemeClr val="accent1"/>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7240CBB-E23D-4532-9CD5-9D1E0C71652A}"/>
              </a:ext>
            </a:extLst>
          </p:cNvPr>
          <p:cNvSpPr txBox="1"/>
          <p:nvPr/>
        </p:nvSpPr>
        <p:spPr>
          <a:xfrm>
            <a:off x="8586211" y="5322990"/>
            <a:ext cx="2095830" cy="542465"/>
          </a:xfrm>
          <a:prstGeom prst="rect">
            <a:avLst/>
          </a:prstGeom>
          <a:noFill/>
          <a:effectLst/>
        </p:spPr>
        <p:txBody>
          <a:bodyPr wrap="non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78D4"/>
                </a:solidFill>
                <a:effectLst/>
                <a:uLnTx/>
                <a:uFillTx/>
                <a:latin typeface="Segoe UI"/>
                <a:ea typeface="+mn-ea"/>
                <a:cs typeface="+mn-cs"/>
              </a:rPr>
              <a:t>http://localhost:8005/order</a:t>
            </a:r>
          </a:p>
        </p:txBody>
      </p:sp>
      <p:sp>
        <p:nvSpPr>
          <p:cNvPr id="62" name="Oval 61">
            <a:extLst>
              <a:ext uri="{FF2B5EF4-FFF2-40B4-BE49-F238E27FC236}">
                <a16:creationId xmlns:a16="http://schemas.microsoft.com/office/drawing/2014/main" id="{172C1EF7-7CB9-491A-879F-CBD7713CB2E8}"/>
              </a:ext>
            </a:extLst>
          </p:cNvPr>
          <p:cNvSpPr/>
          <p:nvPr/>
        </p:nvSpPr>
        <p:spPr bwMode="auto">
          <a:xfrm>
            <a:off x="5658795" y="3453889"/>
            <a:ext cx="1124005" cy="1124005"/>
          </a:xfrm>
          <a:prstGeom prst="ellipse">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3385" y="3695507"/>
            <a:ext cx="691952" cy="691952"/>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a:extLst>
              <a:ext uri="{FF2B5EF4-FFF2-40B4-BE49-F238E27FC236}">
                <a16:creationId xmlns:a16="http://schemas.microsoft.com/office/drawing/2014/main" id="{2556DB00-3629-4154-9F58-9BC01C0FDFE2}"/>
              </a:ext>
            </a:extLst>
          </p:cNvPr>
          <p:cNvSpPr/>
          <p:nvPr/>
        </p:nvSpPr>
        <p:spPr bwMode="auto">
          <a:xfrm>
            <a:off x="5640682" y="4803919"/>
            <a:ext cx="1124005" cy="1124005"/>
          </a:xfrm>
          <a:prstGeom prst="ellipse">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026" name="Picture 2">
            <a:extLst>
              <a:ext uri="{FF2B5EF4-FFF2-40B4-BE49-F238E27FC236}">
                <a16:creationId xmlns:a16="http://schemas.microsoft.com/office/drawing/2014/main" id="{7FB94237-E3A4-334F-94AD-07C930079F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5897" y="4974658"/>
            <a:ext cx="460708" cy="7479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2" name="Picture 8" descr="Introduction to Redis: Installation, CLI Commands, and Data Types">
            <a:extLst>
              <a:ext uri="{FF2B5EF4-FFF2-40B4-BE49-F238E27FC236}">
                <a16:creationId xmlns:a16="http://schemas.microsoft.com/office/drawing/2014/main" id="{5E5DF2C2-53DB-0844-B687-C4B94BA34EA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568" t="23501" r="18670" b="23420"/>
          <a:stretch/>
        </p:blipFill>
        <p:spPr bwMode="auto">
          <a:xfrm>
            <a:off x="5817893" y="2379541"/>
            <a:ext cx="842400" cy="7239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4" name="Picture 10" descr="CloudEvents - CNCF Cloud Native Interactive Landscape">
            <a:extLst>
              <a:ext uri="{FF2B5EF4-FFF2-40B4-BE49-F238E27FC236}">
                <a16:creationId xmlns:a16="http://schemas.microsoft.com/office/drawing/2014/main" id="{8EAFB05F-CF2C-5646-B8F2-80B9F2FC6D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703" y="735973"/>
            <a:ext cx="966683" cy="63745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5903DA3B-B08D-AA42-B23E-F9614462BB75}"/>
              </a:ext>
            </a:extLst>
          </p:cNvPr>
          <p:cNvSpPr txBox="1"/>
          <p:nvPr/>
        </p:nvSpPr>
        <p:spPr>
          <a:xfrm>
            <a:off x="8247553" y="2043388"/>
            <a:ext cx="2773143" cy="926736"/>
          </a:xfrm>
          <a:prstGeom prst="rect">
            <a:avLst/>
          </a:prstGeom>
          <a:noFill/>
          <a:effectLst/>
        </p:spPr>
        <p:txBody>
          <a:bodyPr wrap="non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000000"/>
                </a:solidFill>
                <a:effectLst/>
                <a:uLnTx/>
                <a:uFillTx/>
                <a:latin typeface="Segoe UI Semibold"/>
                <a:ea typeface="+mn-ea"/>
                <a:cs typeface="+mn-cs"/>
              </a:rPr>
              <a:t>Get</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78D4"/>
                </a:solidFill>
                <a:effectLst/>
                <a:uLnTx/>
                <a:uFillTx/>
                <a:latin typeface="Segoe UI"/>
                <a:ea typeface="+mn-ea"/>
                <a:cs typeface="+mn-cs"/>
                <a:hlinkClick r:id="rId9"/>
              </a:rPr>
              <a:t>http://localhost:8004/dapr/subscribe</a:t>
            </a:r>
            <a:endParaRPr kumimoji="0" lang="en-US" sz="1224"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78D4"/>
                </a:solidFill>
                <a:effectLst/>
                <a:uLnTx/>
                <a:uFillTx/>
                <a:latin typeface="Segoe UI"/>
                <a:ea typeface="+mn-ea"/>
                <a:cs typeface="+mn-cs"/>
              </a:rPr>
              <a:t>http://localhost:8005/</a:t>
            </a:r>
            <a:r>
              <a:rPr kumimoji="0" lang="en-US" sz="1224" b="0" i="0" u="none" strike="noStrike" kern="1200" cap="none" spc="0" normalizeH="0" baseline="0" noProof="0" err="1">
                <a:ln>
                  <a:noFill/>
                </a:ln>
                <a:solidFill>
                  <a:srgbClr val="0078D4"/>
                </a:solidFill>
                <a:effectLst/>
                <a:uLnTx/>
                <a:uFillTx/>
                <a:latin typeface="Segoe UI"/>
                <a:ea typeface="+mn-ea"/>
                <a:cs typeface="+mn-cs"/>
              </a:rPr>
              <a:t>dapr</a:t>
            </a:r>
            <a:r>
              <a:rPr kumimoji="0" lang="en-US" sz="1224" b="0" i="0" u="none" strike="noStrike" kern="1200" cap="none" spc="0" normalizeH="0" baseline="0" noProof="0">
                <a:ln>
                  <a:noFill/>
                </a:ln>
                <a:solidFill>
                  <a:srgbClr val="0078D4"/>
                </a:solidFill>
                <a:effectLst/>
                <a:uLnTx/>
                <a:uFillTx/>
                <a:latin typeface="Segoe UI"/>
                <a:ea typeface="+mn-ea"/>
                <a:cs typeface="+mn-cs"/>
              </a:rPr>
              <a:t>/subscribe</a:t>
            </a:r>
          </a:p>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0078D4"/>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7ED7AD16-E499-9840-8A32-1C3DA6E7055F}"/>
              </a:ext>
            </a:extLst>
          </p:cNvPr>
          <p:cNvSpPr/>
          <p:nvPr/>
        </p:nvSpPr>
        <p:spPr bwMode="auto">
          <a:xfrm>
            <a:off x="8390684" y="2737757"/>
            <a:ext cx="2562951" cy="678315"/>
          </a:xfrm>
          <a:prstGeom prst="rect">
            <a:avLst/>
          </a:prstGeom>
          <a:solidFill>
            <a:schemeClr val="bg1"/>
          </a:solidFill>
          <a:ln w="7710" cap="flat">
            <a:noFill/>
            <a:prstDash val="solid"/>
            <a:miter/>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p>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r>
              <a:rPr kumimoji="0" lang="en-US" sz="816"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pubsubname</a:t>
            </a: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":"&lt;</a:t>
            </a:r>
            <a:r>
              <a:rPr kumimoji="0" lang="en-US" sz="816"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pubsub</a:t>
            </a: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-name&gt;",</a:t>
            </a:r>
          </a:p>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r>
              <a:rPr kumimoji="0" lang="en-US" sz="816"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topic":"order</a:t>
            </a: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"route":"/order"</a:t>
            </a:r>
          </a:p>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p>
        </p:txBody>
      </p:sp>
      <p:cxnSp>
        <p:nvCxnSpPr>
          <p:cNvPr id="28" name="Elbow Connector 27">
            <a:extLst>
              <a:ext uri="{FF2B5EF4-FFF2-40B4-BE49-F238E27FC236}">
                <a16:creationId xmlns:a16="http://schemas.microsoft.com/office/drawing/2014/main" id="{A8B2BD3E-4F35-9A42-9173-2F1EE1811006}"/>
              </a:ext>
            </a:extLst>
          </p:cNvPr>
          <p:cNvCxnSpPr>
            <a:cxnSpLocks/>
            <a:endCxn id="89" idx="1"/>
          </p:cNvCxnSpPr>
          <p:nvPr/>
        </p:nvCxnSpPr>
        <p:spPr>
          <a:xfrm rot="16200000" flipH="1">
            <a:off x="6047554" y="3849025"/>
            <a:ext cx="3439770" cy="1253746"/>
          </a:xfrm>
          <a:prstGeom prst="bentConnector2">
            <a:avLst/>
          </a:prstGeom>
          <a:ln w="19050">
            <a:tailEnd type="arrow"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30FA09-DA73-0548-B61C-E9CDAB6B09B3}"/>
              </a:ext>
            </a:extLst>
          </p:cNvPr>
          <p:cNvCxnSpPr>
            <a:cxnSpLocks/>
            <a:endCxn id="82" idx="1"/>
          </p:cNvCxnSpPr>
          <p:nvPr/>
        </p:nvCxnSpPr>
        <p:spPr>
          <a:xfrm>
            <a:off x="7140566" y="4272141"/>
            <a:ext cx="1239609" cy="0"/>
          </a:xfrm>
          <a:prstGeom prst="straightConnector1">
            <a:avLst/>
          </a:prstGeom>
          <a:ln w="19050">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C63091A-C843-F34B-884E-DCC7A9A59F84}"/>
              </a:ext>
            </a:extLst>
          </p:cNvPr>
          <p:cNvCxnSpPr>
            <a:cxnSpLocks/>
          </p:cNvCxnSpPr>
          <p:nvPr/>
        </p:nvCxnSpPr>
        <p:spPr>
          <a:xfrm flipH="1" flipV="1">
            <a:off x="6876912" y="2756014"/>
            <a:ext cx="270314" cy="3841"/>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8547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756273" y="351552"/>
            <a:ext cx="5476954" cy="1299532"/>
          </a:xfrm>
          <a:prstGeom prst="rect">
            <a:avLst/>
          </a:prstGeom>
          <a:solidFill>
            <a:schemeClr val="bg1"/>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 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37472" y="2541941"/>
            <a:ext cx="9234812" cy="3737588"/>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224"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128316" y="4250849"/>
            <a:ext cx="4366435" cy="0"/>
          </a:xfrm>
          <a:prstGeom prst="straightConnector1">
            <a:avLst/>
          </a:prstGeom>
          <a:ln w="31750">
            <a:solidFill>
              <a:schemeClr val="accent6"/>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128315" y="3342371"/>
            <a:ext cx="4410384" cy="606423"/>
          </a:xfrm>
          <a:prstGeom prst="rect">
            <a:avLst/>
          </a:prstGeom>
          <a:noFill/>
          <a:effectLst/>
        </p:spPr>
        <p:txBody>
          <a:bodyPr wrap="square" rtlCol="0"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4472C4"/>
                </a:solidFill>
                <a:effectLst/>
                <a:uLnTx/>
                <a:uFillTx/>
                <a:latin typeface="Calibri Light" panose="020F0302020204030204"/>
                <a:ea typeface="+mn-ea"/>
                <a:cs typeface="+mn-cs"/>
              </a:rPr>
              <a:t>GET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http://localhost:3500/v1.0/secrets/vault/my-secret</a:t>
            </a:r>
            <a:endParaRPr kumimoji="0" lang="en-US" sz="1428"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7935" y="3459276"/>
            <a:ext cx="1003177" cy="1003177"/>
          </a:xfrm>
          <a:prstGeom prst="rect">
            <a:avLst/>
          </a:prstGeom>
          <a:effectLst/>
        </p:spPr>
      </p:pic>
      <p:sp>
        <p:nvSpPr>
          <p:cNvPr id="33" name="Rounded Rectangle 5">
            <a:extLst>
              <a:ext uri="{FF2B5EF4-FFF2-40B4-BE49-F238E27FC236}">
                <a16:creationId xmlns:a16="http://schemas.microsoft.com/office/drawing/2014/main" id="{4479B771-A0E8-4951-B803-F0527A9D19A9}"/>
              </a:ext>
            </a:extLst>
          </p:cNvPr>
          <p:cNvSpPr/>
          <p:nvPr/>
        </p:nvSpPr>
        <p:spPr bwMode="auto">
          <a:xfrm>
            <a:off x="1341539" y="3229833"/>
            <a:ext cx="1771946" cy="1768665"/>
          </a:xfrm>
          <a:prstGeom prst="rect">
            <a:avLst/>
          </a:prstGeom>
          <a:solidFill>
            <a:schemeClr val="bg1">
              <a:lumMod val="85000"/>
            </a:schemeClr>
          </a:solidFill>
          <a:ln>
            <a:noFill/>
          </a:ln>
          <a:effectLst/>
        </p:spPr>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1962760" y="3605504"/>
            <a:ext cx="529503" cy="316231"/>
          </a:xfrm>
          <a:prstGeom prst="rect">
            <a:avLst/>
          </a:prstGeom>
          <a:solidFill>
            <a:srgbClr val="737373">
              <a:lumMod val="20000"/>
              <a:lumOff val="80000"/>
            </a:srgbClr>
          </a:solidFill>
          <a:effectLst/>
        </p:spPr>
      </p:pic>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429524" y="1724345"/>
            <a:ext cx="0" cy="1652186"/>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0438" y="623875"/>
            <a:ext cx="847306" cy="45821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7816" y="452541"/>
            <a:ext cx="1149971" cy="1149971"/>
          </a:xfrm>
          <a:prstGeom prst="rect">
            <a:avLst/>
          </a:prstGeom>
          <a:noFill/>
          <a:effectLst/>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545393" y="1253195"/>
            <a:ext cx="477396" cy="256093"/>
          </a:xfrm>
          <a:prstGeom prst="rect">
            <a:avLst/>
          </a:prstGeom>
          <a:noFill/>
          <a:effectLst/>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4750" y="613636"/>
            <a:ext cx="847306" cy="82643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8361DEB-321F-42DF-9437-9DC67E158AA0}"/>
              </a:ext>
            </a:extLst>
          </p:cNvPr>
          <p:cNvSpPr/>
          <p:nvPr/>
        </p:nvSpPr>
        <p:spPr bwMode="auto">
          <a:xfrm>
            <a:off x="2228815" y="4693302"/>
            <a:ext cx="2895898" cy="750287"/>
          </a:xfrm>
          <a:prstGeom prst="rect">
            <a:avLst/>
          </a:prstGeom>
          <a:solidFill>
            <a:schemeClr val="bg1"/>
          </a:solidFill>
          <a:ln w="7710" cap="flat">
            <a:solidFill>
              <a:schemeClr val="bg1">
                <a:lumMod val="75000"/>
              </a:schemeClr>
            </a:solidFill>
            <a:prstDash val="solid"/>
            <a:miter/>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93260" rIns="373041"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0"/>
              </a:spcAft>
              <a:buClrTx/>
              <a:buSzTx/>
              <a:buFontTx/>
              <a:buNone/>
              <a:tabLst/>
              <a:defRPr/>
            </a:pPr>
            <a:r>
              <a:rPr kumimoji="0" lang="en-US" sz="1224"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my-secret “supersecret”  </a:t>
            </a:r>
          </a:p>
        </p:txBody>
      </p:sp>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1890" y="609237"/>
            <a:ext cx="1162137" cy="596417"/>
          </a:xfrm>
          <a:prstGeom prst="rect">
            <a:avLst/>
          </a:prstGeom>
          <a:noFill/>
          <a:effectLst/>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8087790" y="1253195"/>
            <a:ext cx="1451102" cy="256093"/>
          </a:xfrm>
          <a:prstGeom prst="rect">
            <a:avLst/>
          </a:prstGeom>
          <a:noFill/>
          <a:effectLst/>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Google</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Key Management</a:t>
            </a:r>
          </a:p>
        </p:txBody>
      </p:sp>
      <p:sp>
        <p:nvSpPr>
          <p:cNvPr id="20" name="Rounded Rectangle 5">
            <a:extLst>
              <a:ext uri="{FF2B5EF4-FFF2-40B4-BE49-F238E27FC236}">
                <a16:creationId xmlns:a16="http://schemas.microsoft.com/office/drawing/2014/main" id="{E19F7529-0763-4C30-A5B6-247FAD0A7CC0}"/>
              </a:ext>
            </a:extLst>
          </p:cNvPr>
          <p:cNvSpPr/>
          <p:nvPr/>
        </p:nvSpPr>
        <p:spPr bwMode="auto">
          <a:xfrm>
            <a:off x="7509581" y="3381581"/>
            <a:ext cx="1771946" cy="1771946"/>
          </a:xfrm>
          <a:prstGeom prst="rect">
            <a:avLst/>
          </a:prstGeom>
          <a:solidFill>
            <a:schemeClr val="bg1"/>
          </a:solidFill>
          <a:ln>
            <a:solidFill>
              <a:schemeClr val="bg1">
                <a:lumMod val="75000"/>
              </a:schemeClr>
            </a:solid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2" name="Graphic 21">
            <a:extLst>
              <a:ext uri="{FF2B5EF4-FFF2-40B4-BE49-F238E27FC236}">
                <a16:creationId xmlns:a16="http://schemas.microsoft.com/office/drawing/2014/main" id="{D4FDC3A9-00BB-455A-BDBC-5F8801DBE21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901665" y="3882925"/>
            <a:ext cx="987778" cy="769260"/>
          </a:xfrm>
          <a:prstGeom prst="rect">
            <a:avLst/>
          </a:prstGeom>
          <a:effectLst/>
        </p:spPr>
      </p:pic>
      <p:sp>
        <p:nvSpPr>
          <p:cNvPr id="25" name="Freeform: Shape 24">
            <a:extLst>
              <a:ext uri="{FF2B5EF4-FFF2-40B4-BE49-F238E27FC236}">
                <a16:creationId xmlns:a16="http://schemas.microsoft.com/office/drawing/2014/main" id="{F4E9CE18-899D-42FC-A541-2294BDE4F155}"/>
              </a:ext>
            </a:extLst>
          </p:cNvPr>
          <p:cNvSpPr/>
          <p:nvPr/>
        </p:nvSpPr>
        <p:spPr>
          <a:xfrm>
            <a:off x="596711" y="872697"/>
            <a:ext cx="5770484" cy="345817"/>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50706" rtl="0" eaLnBrk="1" fontAlgn="auto" latinLnBrk="0" hangingPunct="1">
              <a:lnSpc>
                <a:spcPct val="90000"/>
              </a:lnSpc>
              <a:spcBef>
                <a:spcPct val="0"/>
              </a:spcBef>
              <a:spcAft>
                <a:spcPts val="612"/>
              </a:spcAft>
              <a:buClrTx/>
              <a:buSzTx/>
              <a:buFontTx/>
              <a:buNone/>
              <a:tabLst/>
              <a:defRPr/>
            </a:pPr>
            <a:r>
              <a:rPr kumimoji="0" lang="en-US" sz="2448" b="0" i="0" u="none" strike="noStrike" kern="1200" cap="none" spc="0" normalizeH="0" baseline="0" noProof="0">
                <a:ln>
                  <a:noFill/>
                </a:ln>
                <a:solidFill>
                  <a:srgbClr val="0078D4"/>
                </a:solidFill>
                <a:effectLst/>
                <a:uLnTx/>
                <a:uFillTx/>
                <a:latin typeface="Segoe UI Semibold"/>
                <a:ea typeface="+mn-ea"/>
                <a:cs typeface="+mn-cs"/>
              </a:rPr>
              <a:t>Secrets</a:t>
            </a:r>
          </a:p>
        </p:txBody>
      </p:sp>
      <p:sp>
        <p:nvSpPr>
          <p:cNvPr id="26" name="Freeform: Shape 25">
            <a:extLst>
              <a:ext uri="{FF2B5EF4-FFF2-40B4-BE49-F238E27FC236}">
                <a16:creationId xmlns:a16="http://schemas.microsoft.com/office/drawing/2014/main" id="{F3B04F80-7003-4D8E-B110-FD389F76BF81}"/>
              </a:ext>
            </a:extLst>
          </p:cNvPr>
          <p:cNvSpPr/>
          <p:nvPr/>
        </p:nvSpPr>
        <p:spPr>
          <a:xfrm>
            <a:off x="596711" y="597449"/>
            <a:ext cx="4808736" cy="230524"/>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50706" rtl="0" eaLnBrk="1" fontAlgn="auto" latinLnBrk="0" hangingPunct="1">
              <a:lnSpc>
                <a:spcPct val="90000"/>
              </a:lnSpc>
              <a:spcBef>
                <a:spcPct val="0"/>
              </a:spcBef>
              <a:spcAft>
                <a:spcPts val="612"/>
              </a:spcAft>
              <a:buClrTx/>
              <a:buSzTx/>
              <a:buFontTx/>
              <a:buNone/>
              <a:tabLst/>
              <a:defRPr/>
            </a:pPr>
            <a:r>
              <a:rPr kumimoji="0" lang="en-US" sz="1632" b="0" i="0" u="none" strike="noStrike" kern="1200" cap="none" spc="0" normalizeH="0" baseline="0" noProof="0">
                <a:ln>
                  <a:noFill/>
                </a:ln>
                <a:solidFill>
                  <a:srgbClr val="000000">
                    <a:lumMod val="85000"/>
                    <a:lumOff val="15000"/>
                  </a:srgbClr>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35246759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picture containing drawing&#10;&#10;Description automatically generated">
            <a:extLst>
              <a:ext uri="{FF2B5EF4-FFF2-40B4-BE49-F238E27FC236}">
                <a16:creationId xmlns:a16="http://schemas.microsoft.com/office/drawing/2014/main" id="{96D6F373-0D93-4428-A779-CBE0D1F61BC6}"/>
              </a:ext>
            </a:extLst>
          </p:cNvPr>
          <p:cNvPicPr>
            <a:picLocks noChangeAspect="1"/>
          </p:cNvPicPr>
          <p:nvPr/>
        </p:nvPicPr>
        <p:blipFill>
          <a:blip r:embed="rId2"/>
          <a:stretch>
            <a:fillRect/>
          </a:stretch>
        </p:blipFill>
        <p:spPr>
          <a:xfrm>
            <a:off x="3769625" y="2206862"/>
            <a:ext cx="1506289" cy="1170571"/>
          </a:xfrm>
          <a:prstGeom prst="rect">
            <a:avLst/>
          </a:prstGeom>
        </p:spPr>
      </p:pic>
      <p:pic>
        <p:nvPicPr>
          <p:cNvPr id="6" name="Picture 9" descr="A person standing in a parking lot&#10;&#10;Description automatically generated">
            <a:extLst>
              <a:ext uri="{FF2B5EF4-FFF2-40B4-BE49-F238E27FC236}">
                <a16:creationId xmlns:a16="http://schemas.microsoft.com/office/drawing/2014/main" id="{B1F12275-859A-483E-9C73-CB964A9C4731}"/>
              </a:ext>
            </a:extLst>
          </p:cNvPr>
          <p:cNvPicPr>
            <a:picLocks noChangeAspect="1"/>
          </p:cNvPicPr>
          <p:nvPr/>
        </p:nvPicPr>
        <p:blipFill rotWithShape="1">
          <a:blip r:embed="rId3"/>
          <a:srcRect l="21754" t="26178" r="22460" b="27964"/>
          <a:stretch/>
        </p:blipFill>
        <p:spPr>
          <a:xfrm>
            <a:off x="1686615" y="2173968"/>
            <a:ext cx="1281240" cy="1221088"/>
          </a:xfrm>
          <a:prstGeom prst="rect">
            <a:avLst/>
          </a:prstGeom>
        </p:spPr>
      </p:pic>
      <p:sp>
        <p:nvSpPr>
          <p:cNvPr id="2" name="Title 1">
            <a:extLst>
              <a:ext uri="{FF2B5EF4-FFF2-40B4-BE49-F238E27FC236}">
                <a16:creationId xmlns:a16="http://schemas.microsoft.com/office/drawing/2014/main" id="{E5E02E1F-C5C7-4623-B3EF-52A8E5C6ECF7}"/>
              </a:ext>
            </a:extLst>
          </p:cNvPr>
          <p:cNvSpPr>
            <a:spLocks noGrp="1"/>
          </p:cNvSpPr>
          <p:nvPr>
            <p:ph type="title"/>
          </p:nvPr>
        </p:nvSpPr>
        <p:spPr/>
        <p:txBody>
          <a:bodyPr/>
          <a:lstStyle/>
          <a:p>
            <a:r>
              <a:rPr lang="en-US" dirty="0"/>
              <a:t>Who are we?</a:t>
            </a:r>
          </a:p>
        </p:txBody>
      </p:sp>
      <p:sp>
        <p:nvSpPr>
          <p:cNvPr id="5" name="Footer Placeholder 4">
            <a:extLst>
              <a:ext uri="{FF2B5EF4-FFF2-40B4-BE49-F238E27FC236}">
                <a16:creationId xmlns:a16="http://schemas.microsoft.com/office/drawing/2014/main" id="{58088713-D5B4-49F9-8E2D-05D2ACCFFF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9" name="Group 8">
            <a:extLst>
              <a:ext uri="{FF2B5EF4-FFF2-40B4-BE49-F238E27FC236}">
                <a16:creationId xmlns:a16="http://schemas.microsoft.com/office/drawing/2014/main" id="{EF71B693-FE18-4E4C-8906-6F10C54DE3A1}"/>
              </a:ext>
            </a:extLst>
          </p:cNvPr>
          <p:cNvGrpSpPr/>
          <p:nvPr/>
        </p:nvGrpSpPr>
        <p:grpSpPr>
          <a:xfrm>
            <a:off x="7168323" y="2152304"/>
            <a:ext cx="3762064" cy="2956597"/>
            <a:chOff x="7168323" y="2152304"/>
            <a:chExt cx="3762064" cy="2956597"/>
          </a:xfrm>
        </p:grpSpPr>
        <p:pic>
          <p:nvPicPr>
            <p:cNvPr id="2050" name="Picture 2">
              <a:extLst>
                <a:ext uri="{FF2B5EF4-FFF2-40B4-BE49-F238E27FC236}">
                  <a16:creationId xmlns:a16="http://schemas.microsoft.com/office/drawing/2014/main" id="{51A04F66-4C08-4616-B07A-AF85B89AA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323" y="2183860"/>
              <a:ext cx="1265691" cy="1197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9BBE850-E167-4C78-891E-B20B7A40A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C96FC1-1263-4971-A7F7-6F8EB88C788F}"/>
                </a:ext>
              </a:extLst>
            </p:cNvPr>
            <p:cNvSpPr txBox="1"/>
            <p:nvPr/>
          </p:nvSpPr>
          <p:spPr>
            <a:xfrm>
              <a:off x="9083390" y="4521053"/>
              <a:ext cx="1846997" cy="544765"/>
            </a:xfrm>
            <a:prstGeom prst="rect">
              <a:avLst/>
            </a:prstGeom>
            <a:noFill/>
          </p:spPr>
          <p:txBody>
            <a:bodyPr wrap="square" lIns="182880" tIns="146304" rIns="182880" bIns="146304" rtlCol="0">
              <a:spAutoFit/>
            </a:bodyPr>
            <a:lstStyle/>
            <a:p>
              <a:pPr>
                <a:lnSpc>
                  <a:spcPct val="90000"/>
                </a:lnSpc>
                <a:spcAft>
                  <a:spcPts val="600"/>
                </a:spcAft>
              </a:pPr>
              <a:r>
                <a:rPr lang="en-US" b="0" i="0" u="none" strike="noStrike" dirty="0">
                  <a:solidFill>
                    <a:srgbClr val="000000"/>
                  </a:solidFill>
                  <a:effectLst/>
                  <a:latin typeface="Calibri" panose="020F0502020204030204" pitchFamily="34" charset="0"/>
                </a:rPr>
                <a:t>@dave_strebel</a:t>
              </a:r>
              <a:r>
                <a:rPr lang="en-US" b="0" i="0" dirty="0">
                  <a:solidFill>
                    <a:srgbClr val="000000"/>
                  </a:solidFill>
                  <a:effectLst/>
                  <a:latin typeface="Calibri" panose="020F0502020204030204" pitchFamily="34" charset="0"/>
                </a:rPr>
                <a:t>​</a:t>
              </a:r>
              <a:endParaRPr lang="en-US"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50ACC521-4010-4A87-9A61-427A9BB61E22}"/>
                </a:ext>
              </a:extLst>
            </p:cNvPr>
            <p:cNvPicPr>
              <a:picLocks noChangeAspect="1"/>
            </p:cNvPicPr>
            <p:nvPr/>
          </p:nvPicPr>
          <p:blipFill>
            <a:blip r:embed="rId6"/>
            <a:stretch>
              <a:fillRect/>
            </a:stretch>
          </p:blipFill>
          <p:spPr>
            <a:xfrm>
              <a:off x="7233521" y="3610579"/>
              <a:ext cx="1150753" cy="1498322"/>
            </a:xfrm>
            <a:prstGeom prst="rect">
              <a:avLst/>
            </a:prstGeom>
          </p:spPr>
        </p:pic>
        <p:pic>
          <p:nvPicPr>
            <p:cNvPr id="2056" name="Picture 8">
              <a:extLst>
                <a:ext uri="{FF2B5EF4-FFF2-40B4-BE49-F238E27FC236}">
                  <a16:creationId xmlns:a16="http://schemas.microsoft.com/office/drawing/2014/main" id="{24C792ED-0AF0-4E89-BDAE-72B64ADB2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540" y="2152304"/>
              <a:ext cx="1458699" cy="1260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F6C1ACF-77EB-40F3-88EA-619C519150FA}"/>
              </a:ext>
            </a:extLst>
          </p:cNvPr>
          <p:cNvGrpSpPr/>
          <p:nvPr/>
        </p:nvGrpSpPr>
        <p:grpSpPr>
          <a:xfrm>
            <a:off x="3599408" y="3610566"/>
            <a:ext cx="1846997" cy="1455239"/>
            <a:chOff x="9083390" y="3610579"/>
            <a:chExt cx="1846997" cy="1455239"/>
          </a:xfrm>
        </p:grpSpPr>
        <p:pic>
          <p:nvPicPr>
            <p:cNvPr id="14" name="Picture 6">
              <a:extLst>
                <a:ext uri="{FF2B5EF4-FFF2-40B4-BE49-F238E27FC236}">
                  <a16:creationId xmlns:a16="http://schemas.microsoft.com/office/drawing/2014/main" id="{891A5639-750B-471E-9005-344F9D1E2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155" y="3610579"/>
              <a:ext cx="987468" cy="966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6CB196-12DC-4C59-9059-41CE13802A92}"/>
                </a:ext>
              </a:extLst>
            </p:cNvPr>
            <p:cNvSpPr txBox="1"/>
            <p:nvPr/>
          </p:nvSpPr>
          <p:spPr>
            <a:xfrm>
              <a:off x="9083390" y="4521053"/>
              <a:ext cx="1846997" cy="544765"/>
            </a:xfrm>
            <a:prstGeom prst="rect">
              <a:avLst/>
            </a:prstGeom>
            <a:noFill/>
          </p:spPr>
          <p:txBody>
            <a:bodyPr wrap="square" lIns="182880" tIns="146304" rIns="182880" bIns="146304" rtlCol="0" anchor="t">
              <a:spAutoFit/>
            </a:bodyPr>
            <a:lstStyle/>
            <a:p>
              <a:pPr>
                <a:lnSpc>
                  <a:spcPct val="90000"/>
                </a:lnSpc>
                <a:spcAft>
                  <a:spcPts val="600"/>
                </a:spcAft>
              </a:pPr>
              <a:r>
                <a:rPr lang="en-US" b="0" i="0" u="none" strike="noStrike" dirty="0">
                  <a:solidFill>
                    <a:srgbClr val="000000"/>
                  </a:solidFill>
                  <a:effectLst/>
                  <a:latin typeface="Calibri"/>
                  <a:cs typeface="Calibri"/>
                </a:rPr>
                <a:t>@</a:t>
              </a:r>
              <a:r>
                <a:rPr lang="en-US" dirty="0">
                  <a:solidFill>
                    <a:srgbClr val="000000"/>
                  </a:solidFill>
                  <a:latin typeface="Calibri"/>
                  <a:cs typeface="Calibri"/>
                </a:rPr>
                <a:t>kendallroden</a:t>
              </a:r>
              <a:r>
                <a:rPr lang="en-US" b="0" i="0" dirty="0">
                  <a:solidFill>
                    <a:srgbClr val="000000"/>
                  </a:solidFill>
                  <a:effectLst/>
                  <a:latin typeface="Calibri"/>
                  <a:cs typeface="Calibri"/>
                </a:rPr>
                <a:t>​</a:t>
              </a:r>
              <a:endParaRPr lang="en-US" dirty="0">
                <a:gradFill>
                  <a:gsLst>
                    <a:gs pos="2917">
                      <a:schemeClr val="tx1"/>
                    </a:gs>
                    <a:gs pos="30000">
                      <a:schemeClr val="tx1"/>
                    </a:gs>
                  </a:gsLst>
                  <a:lin ang="5400000" scaled="0"/>
                </a:gradFill>
                <a:latin typeface="Calibri"/>
                <a:cs typeface="Calibri"/>
              </a:endParaRPr>
            </a:p>
          </p:txBody>
        </p:sp>
      </p:grpSp>
      <p:pic>
        <p:nvPicPr>
          <p:cNvPr id="11" name="Picture 17" descr="A group of people posing for the camera&#10;&#10;Description automatically generated">
            <a:extLst>
              <a:ext uri="{FF2B5EF4-FFF2-40B4-BE49-F238E27FC236}">
                <a16:creationId xmlns:a16="http://schemas.microsoft.com/office/drawing/2014/main" id="{E766DCFF-1798-459B-942D-E91AFE0719CC}"/>
              </a:ext>
            </a:extLst>
          </p:cNvPr>
          <p:cNvPicPr>
            <a:picLocks noChangeAspect="1"/>
          </p:cNvPicPr>
          <p:nvPr/>
        </p:nvPicPr>
        <p:blipFill>
          <a:blip r:embed="rId8"/>
          <a:stretch>
            <a:fillRect/>
          </a:stretch>
        </p:blipFill>
        <p:spPr>
          <a:xfrm>
            <a:off x="1692196" y="3619208"/>
            <a:ext cx="1262358" cy="1247516"/>
          </a:xfrm>
          <a:prstGeom prst="rect">
            <a:avLst/>
          </a:prstGeom>
        </p:spPr>
      </p:pic>
    </p:spTree>
    <p:extLst>
      <p:ext uri="{BB962C8B-B14F-4D97-AF65-F5344CB8AC3E}">
        <p14:creationId xmlns:p14="http://schemas.microsoft.com/office/powerpoint/2010/main" val="1096096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99512" y="1696677"/>
            <a:ext cx="7829025" cy="4391959"/>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279781" rIns="93260"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9" name="Rectangle 8">
            <a:extLst>
              <a:ext uri="{FF2B5EF4-FFF2-40B4-BE49-F238E27FC236}">
                <a16:creationId xmlns:a16="http://schemas.microsoft.com/office/drawing/2014/main" id="{DB728150-E3BD-41E7-9F22-DA78D32D22B8}"/>
              </a:ext>
            </a:extLst>
          </p:cNvPr>
          <p:cNvSpPr/>
          <p:nvPr/>
        </p:nvSpPr>
        <p:spPr bwMode="auto">
          <a:xfrm>
            <a:off x="3256598" y="4244678"/>
            <a:ext cx="4720099" cy="13444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109560" y="4326891"/>
            <a:ext cx="4720099" cy="13444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585719" y="2065427"/>
            <a:ext cx="1670687" cy="129682"/>
          </a:xfrm>
          <a:prstGeom prst="rect">
            <a:avLst/>
          </a:prstGeom>
          <a:noFill/>
          <a:ln>
            <a:noFill/>
          </a:ln>
        </p:spPr>
        <p:txBody>
          <a:bodyPr wrap="square" lIns="0" tIns="0" rIns="0" bIns="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918"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sp>
        <p:nvSpPr>
          <p:cNvPr id="127" name="Rectangle 126">
            <a:extLst>
              <a:ext uri="{FF2B5EF4-FFF2-40B4-BE49-F238E27FC236}">
                <a16:creationId xmlns:a16="http://schemas.microsoft.com/office/drawing/2014/main" id="{86BD8586-F869-41D2-912B-8D57F0A06BC7}"/>
              </a:ext>
            </a:extLst>
          </p:cNvPr>
          <p:cNvSpPr/>
          <p:nvPr/>
        </p:nvSpPr>
        <p:spPr>
          <a:xfrm>
            <a:off x="818938" y="2024612"/>
            <a:ext cx="1752549" cy="129682"/>
          </a:xfrm>
          <a:prstGeom prst="rect">
            <a:avLst/>
          </a:prstGeom>
          <a:noFill/>
          <a:ln>
            <a:noFill/>
          </a:ln>
        </p:spPr>
        <p:txBody>
          <a:bodyPr wrap="square" lIns="0" tIns="0" rIns="0" bIns="0">
            <a:spAutoFit/>
          </a:bodyPr>
          <a:lstStyle/>
          <a:p>
            <a:pPr marL="0" marR="0" lvl="0" indent="0" algn="r" defTabSz="932563" rtl="0" eaLnBrk="1" fontAlgn="auto" latinLnBrk="0" hangingPunct="1">
              <a:lnSpc>
                <a:spcPct val="90000"/>
              </a:lnSpc>
              <a:spcBef>
                <a:spcPts val="0"/>
              </a:spcBef>
              <a:spcAft>
                <a:spcPts val="0"/>
              </a:spcAft>
              <a:buClrTx/>
              <a:buSzTx/>
              <a:buFontTx/>
              <a:buNone/>
              <a:tabLst/>
              <a:defRPr/>
            </a:pPr>
            <a:r>
              <a:rPr kumimoji="0" lang="en-US" sz="918"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9" name="Rectangle 128">
            <a:extLst>
              <a:ext uri="{FF2B5EF4-FFF2-40B4-BE49-F238E27FC236}">
                <a16:creationId xmlns:a16="http://schemas.microsoft.com/office/drawing/2014/main" id="{7C3F82B7-E1B2-436E-923F-5C96E994D072}"/>
              </a:ext>
            </a:extLst>
          </p:cNvPr>
          <p:cNvSpPr/>
          <p:nvPr/>
        </p:nvSpPr>
        <p:spPr>
          <a:xfrm>
            <a:off x="3060436" y="2008768"/>
            <a:ext cx="1169133" cy="200572"/>
          </a:xfrm>
          <a:prstGeom prst="rect">
            <a:avLst/>
          </a:prstGeom>
          <a:solidFill>
            <a:schemeClr val="accent6">
              <a:lumMod val="20000"/>
              <a:lumOff val="80000"/>
            </a:schemeClr>
          </a:solidFill>
          <a:ln>
            <a:noFill/>
          </a:ln>
        </p:spPr>
        <p:txBody>
          <a:bodyPr wrap="square" lIns="0" tIns="27978" rIns="0" bIns="27978">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196193" y="1696678"/>
            <a:ext cx="2976887" cy="4831546"/>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3"/>
          <a:stretch>
            <a:fillRect/>
          </a:stretch>
        </p:blipFill>
        <p:spPr>
          <a:xfrm>
            <a:off x="7951631" y="1261437"/>
            <a:ext cx="790640" cy="790640"/>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8145618" y="3131009"/>
            <a:ext cx="1096562" cy="288137"/>
            <a:chOff x="6522720" y="3069895"/>
            <a:chExt cx="2040325" cy="375337"/>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1" cy="375337"/>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V="1">
            <a:off x="6694933" y="1485843"/>
            <a:ext cx="0" cy="217099"/>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96712" y="6081352"/>
            <a:ext cx="7829025" cy="446872"/>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ts val="1224"/>
              </a:spcAft>
              <a:buClrTx/>
              <a:buSzTx/>
              <a:buFontTx/>
              <a:buNone/>
              <a:tabLst/>
              <a:defRPr/>
            </a:pPr>
            <a:r>
              <a:rPr kumimoji="0" lang="en-US" sz="1428" b="0" i="0" u="none" strike="noStrike" kern="1200" cap="none" spc="0" normalizeH="0" baseline="0" noProof="0" dirty="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328914" y="4610172"/>
            <a:ext cx="2735382" cy="86532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93260" rIns="1119124"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329776" y="3440855"/>
            <a:ext cx="2735382" cy="105922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93260" rIns="93260" bIns="9326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328913" y="2097110"/>
            <a:ext cx="2737068" cy="121679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93260" rIns="93260" bIns="9326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a:t>
            </a:r>
            <a:r>
              <a:rPr kumimoji="0" lang="en-US" sz="1224" b="0" i="0" u="none" strike="noStrike" kern="1200" cap="none" spc="0" normalizeH="0" baseline="0" noProof="0" dirty="0" err="1">
                <a:ln>
                  <a:noFill/>
                </a:ln>
                <a:solidFill>
                  <a:srgbClr val="000000"/>
                </a:solidFill>
                <a:effectLst/>
                <a:uLnTx/>
                <a:uFillTx/>
                <a:latin typeface="Segoe UI Semibold" panose="020B0702040204020203" pitchFamily="34" charset="0"/>
                <a:ea typeface="+mn-ea"/>
                <a:cs typeface="Segoe UI Semibold" panose="020B0702040204020203" pitchFamily="34" charset="0"/>
              </a:rPr>
              <a:t>indings</a:t>
            </a:r>
            <a:endParaRPr kumimoji="0" lang="en-US" sz="1224"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368115" y="4954187"/>
            <a:ext cx="406568" cy="352589"/>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577800" y="3864472"/>
            <a:ext cx="406568" cy="352589"/>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501968" y="3844555"/>
            <a:ext cx="307143" cy="284383"/>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976461" y="3025108"/>
            <a:ext cx="546063" cy="112090"/>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5634" y="2626009"/>
            <a:ext cx="350936" cy="389157"/>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1064594" y="2629893"/>
            <a:ext cx="369794" cy="378522"/>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475729" y="3025108"/>
            <a:ext cx="390745" cy="112090"/>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457567" y="3025108"/>
            <a:ext cx="425079" cy="112090"/>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10062333" y="3025108"/>
            <a:ext cx="223984" cy="112090"/>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0086256" y="2670696"/>
            <a:ext cx="176140" cy="292683"/>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527333" y="2758849"/>
            <a:ext cx="376031" cy="128046"/>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987142" y="4173524"/>
            <a:ext cx="442589" cy="112090"/>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303779" y="4171509"/>
            <a:ext cx="703523" cy="101367"/>
          </a:xfrm>
          <a:prstGeom prst="rect">
            <a:avLst/>
          </a:prstGeom>
          <a:noFill/>
        </p:spPr>
        <p:txBody>
          <a:bodyPr wrap="square" lIns="0" tIns="0" rIns="0" bIns="0"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1102" y="2678586"/>
            <a:ext cx="278008" cy="284570"/>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73027" y="3846472"/>
            <a:ext cx="275950" cy="282465"/>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514530" y="2387335"/>
            <a:ext cx="712822" cy="144069"/>
          </a:xfrm>
          <a:prstGeom prst="rect">
            <a:avLst/>
          </a:prstGeom>
        </p:spPr>
        <p:txBody>
          <a:bodyPr wrap="none" lIns="0" tIns="0" rIns="0" bIns="0">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918"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572245" y="3992541"/>
            <a:ext cx="376031" cy="128046"/>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601232" y="4984911"/>
            <a:ext cx="376031" cy="128046"/>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900800" y="2325156"/>
            <a:ext cx="1670687" cy="1344435"/>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918" b="0" i="0" u="none" strike="noStrike" kern="1200" cap="none" spc="306"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41257"/>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74034" y="2325156"/>
            <a:ext cx="1670687" cy="1344435"/>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918" b="0" i="0" u="none" strike="noStrike" kern="1200" cap="none" spc="306"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41257"/>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488762" y="2325156"/>
            <a:ext cx="1670687" cy="1344435"/>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918" b="0" i="0" u="none" strike="noStrike" kern="1200" cap="none" spc="306"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862732" y="4708591"/>
            <a:ext cx="1213758" cy="583846"/>
            <a:chOff x="8148812" y="2687152"/>
            <a:chExt cx="1190067" cy="572450"/>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12073"/>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28"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3590"/>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gRPC</a:t>
              </a: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913760" y="5615298"/>
            <a:ext cx="5282433" cy="353734"/>
            <a:chOff x="3836504" y="5486650"/>
            <a:chExt cx="4726541" cy="368262"/>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9986"/>
            </a:xfrm>
            <a:prstGeom prst="rect">
              <a:avLst/>
            </a:prstGeom>
            <a:noFill/>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rgbClr val="0078D4"/>
                  </a:solidFill>
                  <a:effectLst/>
                  <a:uLnTx/>
                  <a:uFillTx/>
                  <a:latin typeface="Segoe UI"/>
                  <a:ea typeface="+mn-ea"/>
                  <a:cs typeface="Segoe UI" pitchFamily="34" charset="0"/>
                </a:rPr>
                <a:t>Use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313B38E8-6475-4AA7-A442-92A2AF8CF12D}"/>
              </a:ext>
            </a:extLst>
          </p:cNvPr>
          <p:cNvSpPr/>
          <p:nvPr/>
        </p:nvSpPr>
        <p:spPr bwMode="auto">
          <a:xfrm>
            <a:off x="3209892" y="4618206"/>
            <a:ext cx="219171" cy="1761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2382597-CEC1-41C4-8302-9B8731684DA3}"/>
              </a:ext>
            </a:extLst>
          </p:cNvPr>
          <p:cNvSpPr/>
          <p:nvPr/>
        </p:nvSpPr>
        <p:spPr bwMode="auto">
          <a:xfrm>
            <a:off x="4502295" y="4620987"/>
            <a:ext cx="219171" cy="1761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B895F05-9089-4193-ADAD-0AC1A7FEFBC3}"/>
              </a:ext>
            </a:extLst>
          </p:cNvPr>
          <p:cNvSpPr/>
          <p:nvPr/>
        </p:nvSpPr>
        <p:spPr bwMode="auto">
          <a:xfrm>
            <a:off x="4213257" y="4624940"/>
            <a:ext cx="219171" cy="1761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6" name="Group 125">
            <a:extLst>
              <a:ext uri="{FF2B5EF4-FFF2-40B4-BE49-F238E27FC236}">
                <a16:creationId xmlns:a16="http://schemas.microsoft.com/office/drawing/2014/main" id="{8B538BD3-5665-47A1-8D53-B8DF7DD3309E}"/>
              </a:ext>
            </a:extLst>
          </p:cNvPr>
          <p:cNvGrpSpPr/>
          <p:nvPr/>
        </p:nvGrpSpPr>
        <p:grpSpPr>
          <a:xfrm>
            <a:off x="3209892" y="4618206"/>
            <a:ext cx="1511574" cy="965266"/>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solidFill>
              <a:schemeClr val="bg1"/>
            </a:solid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918" b="0" i="0" u="none" strike="noStrike" kern="1200" cap="none" spc="306"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41257"/>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234094" y="4618206"/>
            <a:ext cx="1511574" cy="965266"/>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918" b="0" i="0" u="none" strike="noStrike" kern="1200" cap="none" spc="306"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476310" y="5315204"/>
            <a:ext cx="1030592" cy="144069"/>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789533" y="4980127"/>
            <a:ext cx="443742" cy="267584"/>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623328" y="2315947"/>
            <a:ext cx="1670687" cy="1373106"/>
            <a:chOff x="1055073" y="2279772"/>
            <a:chExt cx="1638077" cy="1346305"/>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918" b="0" i="0" u="none" strike="noStrike" kern="1200" cap="none" spc="306"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275911" y="3178775"/>
              <a:ext cx="1159449" cy="447302"/>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10" normalizeH="0" baseline="0" noProof="0" dirty="0">
                  <a:ln>
                    <a:noFill/>
                  </a:ln>
                  <a:solidFill>
                    <a:srgbClr val="0D2192"/>
                  </a:solidFill>
                  <a:effectLst/>
                  <a:uLnTx/>
                  <a:uFillTx/>
                  <a:latin typeface="Segoe UI"/>
                  <a:ea typeface="+mn-ea"/>
                  <a:cs typeface="Segoe UI" pitchFamily="34" charset="0"/>
                </a:rPr>
                <a:t>Sentry</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10" normalizeH="0" baseline="0" noProof="0" dirty="0">
                  <a:ln>
                    <a:noFill/>
                  </a:ln>
                  <a:solidFill>
                    <a:srgbClr val="0D2192"/>
                  </a:solidFill>
                  <a:effectLst/>
                  <a:uLnTx/>
                  <a:uFillTx/>
                  <a:latin typeface="Segoe UI"/>
                  <a:ea typeface="+mn-ea"/>
                  <a:cs typeface="Segoe UI" pitchFamily="34" charset="0"/>
                </a:rPr>
                <a:t>CA and Identity</a:t>
              </a:r>
            </a:p>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071" b="1" i="0" u="none" strike="noStrike" kern="1200" cap="none" spc="-10" normalizeH="0" baseline="0" noProof="0" dirty="0">
                <a:ln>
                  <a:noFill/>
                </a:ln>
                <a:solidFill>
                  <a:srgbClr val="0D2192"/>
                </a:solidFill>
                <a:effectLst/>
                <a:uLnTx/>
                <a:uFillTx/>
                <a:latin typeface="Segoe UI"/>
                <a:ea typeface="+mn-ea"/>
                <a:cs typeface="Segoe UI" pitchFamily="34" charset="0"/>
              </a:endParaRPr>
            </a:p>
          </p:txBody>
        </p:sp>
      </p:grpSp>
      <p:sp>
        <p:nvSpPr>
          <p:cNvPr id="104" name="Rectangle 103">
            <a:extLst>
              <a:ext uri="{FF2B5EF4-FFF2-40B4-BE49-F238E27FC236}">
                <a16:creationId xmlns:a16="http://schemas.microsoft.com/office/drawing/2014/main" id="{87E20AEB-4137-489F-B169-AAA74DBB46C6}"/>
              </a:ext>
            </a:extLst>
          </p:cNvPr>
          <p:cNvSpPr/>
          <p:nvPr/>
        </p:nvSpPr>
        <p:spPr>
          <a:xfrm>
            <a:off x="4945187" y="2029470"/>
            <a:ext cx="1169133" cy="200572"/>
          </a:xfrm>
          <a:prstGeom prst="rect">
            <a:avLst/>
          </a:prstGeom>
          <a:solidFill>
            <a:schemeClr val="accent6">
              <a:lumMod val="20000"/>
              <a:lumOff val="80000"/>
            </a:schemeClr>
          </a:solidFill>
          <a:ln>
            <a:noFill/>
          </a:ln>
        </p:spPr>
        <p:txBody>
          <a:bodyPr wrap="square" lIns="0" tIns="27978" rIns="0" bIns="27978">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7124019" y="6133408"/>
            <a:ext cx="300286" cy="300286"/>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75190" y="6140427"/>
            <a:ext cx="549763" cy="30305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11173" y="5003541"/>
            <a:ext cx="863994" cy="177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36995" y="4943477"/>
            <a:ext cx="298092" cy="3525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16540" y="4954520"/>
            <a:ext cx="298091" cy="303173"/>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159502" y="5266110"/>
            <a:ext cx="461047" cy="112090"/>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71290" y="3882681"/>
            <a:ext cx="358828" cy="29999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316946" y="5590668"/>
            <a:ext cx="2735382" cy="86532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93260" rIns="1119124"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Observability</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74280" y="5893098"/>
            <a:ext cx="391651" cy="388244"/>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0170185" y="5882157"/>
            <a:ext cx="391651" cy="391651"/>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97904" y="5910185"/>
            <a:ext cx="554554" cy="32711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424700" y="5808204"/>
            <a:ext cx="499396" cy="499394"/>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378131" y="6312290"/>
            <a:ext cx="565680" cy="128046"/>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Prometheus</a:t>
            </a:r>
            <a:endPar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10082169" y="6302120"/>
            <a:ext cx="593475" cy="128046"/>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rPr>
              <a:t>AppInsightts</a:t>
            </a:r>
            <a:endPar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515131" y="6299360"/>
            <a:ext cx="302460" cy="128046"/>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Jaeger</a:t>
            </a:r>
            <a:endParaRPr kumimoji="0" lang="en-US" sz="71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1850732-3270-41D0-856C-DCBB8F0CB357}"/>
              </a:ext>
            </a:extLst>
          </p:cNvPr>
          <p:cNvGrpSpPr/>
          <p:nvPr/>
        </p:nvGrpSpPr>
        <p:grpSpPr>
          <a:xfrm>
            <a:off x="5711879" y="871898"/>
            <a:ext cx="1966108" cy="616668"/>
            <a:chOff x="2901950" y="1409378"/>
            <a:chExt cx="1927732" cy="604631"/>
          </a:xfrm>
        </p:grpSpPr>
        <p:grpSp>
          <p:nvGrpSpPr>
            <p:cNvPr id="171" name="Group 170">
              <a:extLst>
                <a:ext uri="{FF2B5EF4-FFF2-40B4-BE49-F238E27FC236}">
                  <a16:creationId xmlns:a16="http://schemas.microsoft.com/office/drawing/2014/main" id="{FBD1110F-8CDF-46E5-BBFC-0AF589F705B4}"/>
                </a:ext>
              </a:extLst>
            </p:cNvPr>
            <p:cNvGrpSpPr/>
            <p:nvPr/>
          </p:nvGrpSpPr>
          <p:grpSpPr>
            <a:xfrm>
              <a:off x="3657095" y="1409378"/>
              <a:ext cx="417443" cy="417443"/>
              <a:chOff x="3657095" y="1409378"/>
              <a:chExt cx="417443" cy="417443"/>
            </a:xfrm>
          </p:grpSpPr>
          <p:sp>
            <p:nvSpPr>
              <p:cNvPr id="173" name="Oval 172">
                <a:extLst>
                  <a:ext uri="{FF2B5EF4-FFF2-40B4-BE49-F238E27FC236}">
                    <a16:creationId xmlns:a16="http://schemas.microsoft.com/office/drawing/2014/main" id="{24463F9C-3DEF-479A-A354-62AA268C0A9F}"/>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74" name="Picture 173">
                <a:extLst>
                  <a:ext uri="{FF2B5EF4-FFF2-40B4-BE49-F238E27FC236}">
                    <a16:creationId xmlns:a16="http://schemas.microsoft.com/office/drawing/2014/main" id="{3EAFB4DD-6309-4962-8DDA-42EC39878F3A}"/>
                  </a:ext>
                </a:extLst>
              </p:cNvPr>
              <p:cNvPicPr>
                <a:picLocks noChangeAspect="1"/>
              </p:cNvPicPr>
              <p:nvPr/>
            </p:nvPicPr>
            <p:blipFill>
              <a:blip r:embed="rId25">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72" name="Rectangle 171">
              <a:extLst>
                <a:ext uri="{FF2B5EF4-FFF2-40B4-BE49-F238E27FC236}">
                  <a16:creationId xmlns:a16="http://schemas.microsoft.com/office/drawing/2014/main" id="{C999A1F8-5064-4017-9415-D0CF3A60AFBF}"/>
                </a:ext>
              </a:extLst>
            </p:cNvPr>
            <p:cNvSpPr/>
            <p:nvPr/>
          </p:nvSpPr>
          <p:spPr>
            <a:xfrm>
              <a:off x="2901950" y="1872752"/>
              <a:ext cx="1927732" cy="141257"/>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10" normalizeH="0" baseline="0" noProof="0" dirty="0">
                  <a:ln>
                    <a:noFill/>
                  </a:ln>
                  <a:solidFill>
                    <a:srgbClr val="243A5E"/>
                  </a:solidFill>
                  <a:effectLst/>
                  <a:uLnTx/>
                  <a:uFillTx/>
                  <a:latin typeface="Segoe UI"/>
                  <a:ea typeface="+mn-ea"/>
                  <a:cs typeface="Segoe UI" pitchFamily="34" charset="0"/>
                </a:rPr>
                <a:t>Deploys and manages Dapr</a:t>
              </a:r>
            </a:p>
          </p:txBody>
        </p:sp>
      </p:grpSp>
      <p:cxnSp>
        <p:nvCxnSpPr>
          <p:cNvPr id="12" name="Connector: Elbow 39">
            <a:extLst>
              <a:ext uri="{FF2B5EF4-FFF2-40B4-BE49-F238E27FC236}">
                <a16:creationId xmlns:a16="http://schemas.microsoft.com/office/drawing/2014/main" id="{0CE8C5DE-FC02-4663-9AD3-BC9E2FCE8992}"/>
              </a:ext>
            </a:extLst>
          </p:cNvPr>
          <p:cNvCxnSpPr>
            <a:cxnSpLocks/>
            <a:stCxn id="191" idx="2"/>
            <a:endCxn id="5" idx="0"/>
          </p:cNvCxnSpPr>
          <p:nvPr/>
        </p:nvCxnSpPr>
        <p:spPr>
          <a:xfrm rot="16200000" flipH="1">
            <a:off x="2007358" y="3306087"/>
            <a:ext cx="1036469" cy="1587768"/>
          </a:xfrm>
          <a:prstGeom prst="bentConnector3">
            <a:avLst>
              <a:gd name="adj1" fmla="val 50000"/>
            </a:avLst>
          </a:prstGeom>
          <a:ln w="19050">
            <a:solidFill>
              <a:schemeClr val="accent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024B2AE-923F-45D8-84CF-7C567504C46E}"/>
              </a:ext>
            </a:extLst>
          </p:cNvPr>
          <p:cNvSpPr/>
          <p:nvPr/>
        </p:nvSpPr>
        <p:spPr>
          <a:xfrm>
            <a:off x="699646" y="4220290"/>
            <a:ext cx="2406953" cy="302525"/>
          </a:xfrm>
          <a:prstGeom prst="rect">
            <a:avLst/>
          </a:prstGeom>
          <a:noFill/>
        </p:spPr>
        <p:txBody>
          <a:bodyPr wrap="square" lIns="0" tIns="0" rIns="0" bIns="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78D4"/>
                </a:solidFill>
                <a:effectLst/>
                <a:uLnTx/>
                <a:uFillTx/>
                <a:latin typeface="Segoe UI"/>
                <a:ea typeface="+mn-ea"/>
                <a:cs typeface="Segoe UI" pitchFamily="34" charset="0"/>
              </a:rPr>
              <a:t>Secure with </a:t>
            </a:r>
            <a:r>
              <a:rPr kumimoji="0" lang="en-US" sz="1071" b="0" i="0" u="none" strike="noStrike" kern="1200" cap="none" spc="0" normalizeH="0" baseline="0" noProof="0" dirty="0" err="1">
                <a:ln>
                  <a:noFill/>
                </a:ln>
                <a:solidFill>
                  <a:srgbClr val="0078D4"/>
                </a:solidFill>
                <a:effectLst/>
                <a:uLnTx/>
                <a:uFillTx/>
                <a:latin typeface="Segoe UI"/>
                <a:ea typeface="+mn-ea"/>
                <a:cs typeface="Segoe UI" pitchFamily="34" charset="0"/>
              </a:rPr>
              <a:t>mTLS</a:t>
            </a:r>
            <a:endParaRPr kumimoji="0" lang="en-US" sz="1071" b="0" i="0" u="none" strike="noStrike" kern="1200" cap="none" spc="0" normalizeH="0" baseline="0" noProof="0" dirty="0">
              <a:ln>
                <a:noFill/>
              </a:ln>
              <a:solidFill>
                <a:srgbClr val="0078D4"/>
              </a:solidFill>
              <a:effectLst/>
              <a:uLnTx/>
              <a:uFillTx/>
              <a:latin typeface="Segoe UI"/>
              <a:ea typeface="+mn-ea"/>
              <a:cs typeface="Segoe UI" pitchFamily="34" charset="0"/>
            </a:endParaRPr>
          </a:p>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78D4"/>
                </a:solidFill>
                <a:effectLst/>
                <a:uLnTx/>
                <a:uFillTx/>
                <a:latin typeface="Segoe UI"/>
                <a:ea typeface="+mn-ea"/>
                <a:cs typeface="Segoe UI" pitchFamily="34" charset="0"/>
              </a:rPr>
              <a:t>to/from sidecar</a:t>
            </a:r>
          </a:p>
        </p:txBody>
      </p:sp>
      <p:cxnSp>
        <p:nvCxnSpPr>
          <p:cNvPr id="3" name="Connector: Elbow 39">
            <a:extLst>
              <a:ext uri="{FF2B5EF4-FFF2-40B4-BE49-F238E27FC236}">
                <a16:creationId xmlns:a16="http://schemas.microsoft.com/office/drawing/2014/main" id="{740DD611-7D87-42A5-B00A-E2A19CB3971B}"/>
              </a:ext>
            </a:extLst>
          </p:cNvPr>
          <p:cNvCxnSpPr>
            <a:cxnSpLocks/>
            <a:stCxn id="34" idx="3"/>
            <a:endCxn id="131" idx="1"/>
          </p:cNvCxnSpPr>
          <p:nvPr/>
        </p:nvCxnSpPr>
        <p:spPr>
          <a:xfrm flipV="1">
            <a:off x="2819281" y="5100839"/>
            <a:ext cx="390611" cy="234"/>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531DAEE-021E-4AD0-B128-1B9D5A488AFA}"/>
              </a:ext>
            </a:extLst>
          </p:cNvPr>
          <p:cNvSpPr/>
          <p:nvPr/>
        </p:nvSpPr>
        <p:spPr>
          <a:xfrm>
            <a:off x="747473" y="4913586"/>
            <a:ext cx="1450647" cy="389045"/>
          </a:xfrm>
          <a:prstGeom prst="rect">
            <a:avLst/>
          </a:prstGeom>
          <a:noFill/>
          <a:ln>
            <a:noFill/>
          </a:ln>
        </p:spPr>
        <p:txBody>
          <a:bodyPr wrap="square" lIns="0" tIns="0" rIns="0" bIns="0">
            <a:spAutoFit/>
          </a:bodyPr>
          <a:lstStyle/>
          <a:p>
            <a:pPr marL="0" marR="0" lvl="0" indent="0" algn="r" defTabSz="932563" rtl="0" eaLnBrk="1" fontAlgn="auto" latinLnBrk="0" hangingPunct="1">
              <a:lnSpc>
                <a:spcPct val="90000"/>
              </a:lnSpc>
              <a:spcBef>
                <a:spcPts val="0"/>
              </a:spcBef>
              <a:spcAft>
                <a:spcPts val="0"/>
              </a:spcAft>
              <a:buClrTx/>
              <a:buSzTx/>
              <a:buFontTx/>
              <a:buNone/>
              <a:tabLst/>
              <a:defRPr/>
            </a:pPr>
            <a:r>
              <a:rPr kumimoji="0" lang="en-US" sz="918" b="0" i="0" u="none" strike="noStrike" kern="1200" cap="none" spc="-10" normalizeH="0" baseline="0" noProof="0">
                <a:ln>
                  <a:noFill/>
                </a:ln>
                <a:solidFill>
                  <a:srgbClr val="243A5E"/>
                </a:solidFill>
                <a:effectLst/>
                <a:uLnTx/>
                <a:uFillTx/>
                <a:latin typeface="Segoe UI"/>
                <a:ea typeface="+mn-ea"/>
                <a:cs typeface="Segoe UI" pitchFamily="34" charset="0"/>
              </a:rPr>
              <a:t>Readiness and Liveness probe on h</a:t>
            </a:r>
            <a:r>
              <a:rPr kumimoji="0" lang="en-US" sz="918" b="0" i="0" u="none" strike="noStrike" kern="1200" cap="none" spc="-10" normalizeH="0" baseline="0" noProof="0" err="1">
                <a:ln>
                  <a:noFill/>
                </a:ln>
                <a:solidFill>
                  <a:srgbClr val="243A5E"/>
                </a:solidFill>
                <a:effectLst/>
                <a:uLnTx/>
                <a:uFillTx/>
                <a:latin typeface="Segoe UI"/>
                <a:ea typeface="+mn-ea"/>
                <a:cs typeface="Segoe UI" pitchFamily="34" charset="0"/>
              </a:rPr>
              <a:t>ealthz</a:t>
            </a:r>
            <a:r>
              <a:rPr kumimoji="0" lang="en-US" sz="918" b="0" i="0" u="none" strike="noStrike" kern="1200" cap="none" spc="-10" normalizeH="0" baseline="0" noProof="0">
                <a:ln>
                  <a:noFill/>
                </a:ln>
                <a:solidFill>
                  <a:srgbClr val="243A5E"/>
                </a:solidFill>
                <a:effectLst/>
                <a:uLnTx/>
                <a:uFillTx/>
                <a:latin typeface="Segoe UI"/>
                <a:ea typeface="+mn-ea"/>
                <a:cs typeface="Segoe UI" pitchFamily="34" charset="0"/>
              </a:rPr>
              <a:t> API to determine Dapr health state</a:t>
            </a:r>
          </a:p>
        </p:txBody>
      </p:sp>
      <p:cxnSp>
        <p:nvCxnSpPr>
          <p:cNvPr id="14" name="Connector: Elbow 39">
            <a:extLst>
              <a:ext uri="{FF2B5EF4-FFF2-40B4-BE49-F238E27FC236}">
                <a16:creationId xmlns:a16="http://schemas.microsoft.com/office/drawing/2014/main" id="{53479489-84ED-4511-A88B-94784B324A07}"/>
              </a:ext>
            </a:extLst>
          </p:cNvPr>
          <p:cNvCxnSpPr>
            <a:cxnSpLocks/>
            <a:stCxn id="83" idx="2"/>
            <a:endCxn id="7" idx="0"/>
          </p:cNvCxnSpPr>
          <p:nvPr/>
        </p:nvCxnSpPr>
        <p:spPr>
          <a:xfrm rot="5400000">
            <a:off x="4362334" y="3533037"/>
            <a:ext cx="1052413" cy="1131395"/>
          </a:xfrm>
          <a:prstGeom prst="bentConnector3">
            <a:avLst>
              <a:gd name="adj1" fmla="val 34820"/>
            </a:avLst>
          </a:prstGeom>
          <a:ln w="19050">
            <a:solidFill>
              <a:schemeClr val="accent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Connector: Elbow 39">
            <a:extLst>
              <a:ext uri="{FF2B5EF4-FFF2-40B4-BE49-F238E27FC236}">
                <a16:creationId xmlns:a16="http://schemas.microsoft.com/office/drawing/2014/main" id="{6032912F-D989-4959-8AB3-5091C5640D75}"/>
              </a:ext>
            </a:extLst>
          </p:cNvPr>
          <p:cNvCxnSpPr>
            <a:cxnSpLocks/>
            <a:stCxn id="99" idx="2"/>
            <a:endCxn id="6" idx="0"/>
          </p:cNvCxnSpPr>
          <p:nvPr/>
        </p:nvCxnSpPr>
        <p:spPr>
          <a:xfrm rot="5400000">
            <a:off x="5446152" y="2747467"/>
            <a:ext cx="1039250" cy="2707790"/>
          </a:xfrm>
          <a:prstGeom prst="bentConnector3">
            <a:avLst>
              <a:gd name="adj1" fmla="val 52493"/>
            </a:avLst>
          </a:prstGeom>
          <a:ln w="19050">
            <a:solidFill>
              <a:schemeClr val="accent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Connector: Elbow 39">
            <a:extLst>
              <a:ext uri="{FF2B5EF4-FFF2-40B4-BE49-F238E27FC236}">
                <a16:creationId xmlns:a16="http://schemas.microsoft.com/office/drawing/2014/main" id="{E2ADC5B9-EAD6-4DA6-AE1C-D58FD084B224}"/>
              </a:ext>
            </a:extLst>
          </p:cNvPr>
          <p:cNvCxnSpPr>
            <a:cxnSpLocks/>
            <a:stCxn id="94" idx="2"/>
          </p:cNvCxnSpPr>
          <p:nvPr/>
        </p:nvCxnSpPr>
        <p:spPr>
          <a:xfrm>
            <a:off x="3604943" y="3581737"/>
            <a:ext cx="0" cy="1023707"/>
          </a:xfrm>
          <a:prstGeom prst="straightConnector1">
            <a:avLst/>
          </a:prstGeom>
          <a:ln w="19050">
            <a:solidFill>
              <a:schemeClr val="accent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ABF5CDC-404A-438C-8759-97C6AE4E8306}"/>
              </a:ext>
            </a:extLst>
          </p:cNvPr>
          <p:cNvGrpSpPr/>
          <p:nvPr/>
        </p:nvGrpSpPr>
        <p:grpSpPr>
          <a:xfrm>
            <a:off x="2291007" y="4857873"/>
            <a:ext cx="528273" cy="486400"/>
            <a:chOff x="291549" y="122521"/>
            <a:chExt cx="677028" cy="623364"/>
          </a:xfrm>
        </p:grpSpPr>
        <p:sp>
          <p:nvSpPr>
            <p:cNvPr id="34" name="Rectangle 33">
              <a:extLst>
                <a:ext uri="{FF2B5EF4-FFF2-40B4-BE49-F238E27FC236}">
                  <a16:creationId xmlns:a16="http://schemas.microsoft.com/office/drawing/2014/main" id="{2C74DD8D-8992-4494-9785-C3DCFED4FCE5}"/>
                </a:ext>
              </a:extLst>
            </p:cNvPr>
            <p:cNvSpPr/>
            <p:nvPr/>
          </p:nvSpPr>
          <p:spPr bwMode="auto">
            <a:xfrm>
              <a:off x="291549" y="122521"/>
              <a:ext cx="677028" cy="623364"/>
            </a:xfrm>
            <a:prstGeom prst="rect">
              <a:avLst/>
            </a:prstGeom>
            <a:solidFill>
              <a:schemeClr val="bg1"/>
            </a:solidFill>
            <a:ln w="19050">
              <a:noFill/>
              <a:headEnd type="none" w="med" len="med"/>
              <a:tailEnd type="none" w="med" len="med"/>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65282" numCol="1" spcCol="0" rtlCol="0" fromWordArt="0" anchor="b"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918" b="0" i="0" u="none" strike="noStrike" kern="1200" cap="none" spc="0" normalizeH="0" baseline="0" noProof="0" err="1">
                  <a:ln>
                    <a:noFill/>
                  </a:ln>
                  <a:solidFill>
                    <a:srgbClr val="0078D4"/>
                  </a:solidFill>
                  <a:effectLst/>
                  <a:uLnTx/>
                  <a:uFillTx/>
                  <a:latin typeface="Segoe UI Semibold"/>
                  <a:ea typeface="Segoe UI" pitchFamily="34" charset="0"/>
                  <a:cs typeface="Segoe UI" pitchFamily="34" charset="0"/>
                </a:rPr>
                <a:t>Kubelet</a:t>
              </a:r>
              <a:endParaRPr kumimoji="0" lang="en-US" sz="918"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pic>
          <p:nvPicPr>
            <p:cNvPr id="35" name="Picture 34">
              <a:extLst>
                <a:ext uri="{FF2B5EF4-FFF2-40B4-BE49-F238E27FC236}">
                  <a16:creationId xmlns:a16="http://schemas.microsoft.com/office/drawing/2014/main" id="{FDD16798-0951-48BF-8EEA-8FB75060455B}"/>
                </a:ext>
              </a:extLst>
            </p:cNvPr>
            <p:cNvPicPr>
              <a:picLocks noChangeAspect="1"/>
            </p:cNvPicPr>
            <p:nvPr/>
          </p:nvPicPr>
          <p:blipFill>
            <a:blip r:embed="rId3"/>
            <a:stretch>
              <a:fillRect/>
            </a:stretch>
          </p:blipFill>
          <p:spPr>
            <a:xfrm>
              <a:off x="458371" y="170554"/>
              <a:ext cx="344212" cy="344212"/>
            </a:xfrm>
            <a:prstGeom prst="rect">
              <a:avLst/>
            </a:prstGeom>
            <a:effectLst/>
          </p:spPr>
        </p:pic>
      </p:grpSp>
      <p:sp>
        <p:nvSpPr>
          <p:cNvPr id="8" name="Title 1">
            <a:extLst>
              <a:ext uri="{FF2B5EF4-FFF2-40B4-BE49-F238E27FC236}">
                <a16:creationId xmlns:a16="http://schemas.microsoft.com/office/drawing/2014/main" id="{6C49C8BA-F77E-4BED-B723-79B3527FB778}"/>
              </a:ext>
            </a:extLst>
          </p:cNvPr>
          <p:cNvSpPr txBox="1">
            <a:spLocks/>
          </p:cNvSpPr>
          <p:nvPr/>
        </p:nvSpPr>
        <p:spPr>
          <a:xfrm>
            <a:off x="279713" y="222169"/>
            <a:ext cx="11237870" cy="56502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Kubernetes hosted Dapr control plane</a:t>
            </a:r>
          </a:p>
        </p:txBody>
      </p:sp>
      <p:pic>
        <p:nvPicPr>
          <p:cNvPr id="10" name="Picture 4" descr="Image result for GCP firebase logo">
            <a:extLst>
              <a:ext uri="{FF2B5EF4-FFF2-40B4-BE49-F238E27FC236}">
                <a16:creationId xmlns:a16="http://schemas.microsoft.com/office/drawing/2014/main" id="{B801EFAD-3408-46A2-8362-F4E986D2CDE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994891" y="3512379"/>
            <a:ext cx="790269" cy="2960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key icon">
            <a:extLst>
              <a:ext uri="{FF2B5EF4-FFF2-40B4-BE49-F238E27FC236}">
                <a16:creationId xmlns:a16="http://schemas.microsoft.com/office/drawing/2014/main" id="{CCB67605-DCBF-4FA2-A0C9-DA5A638810E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42129" y="4877318"/>
            <a:ext cx="237768" cy="2377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21A7E4D-0DD6-49AA-BA0C-FF70DFB6812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95064" y="4892063"/>
            <a:ext cx="191630" cy="1916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9A01B6F0-5276-4521-9CFB-4DF9B7B5235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316945" y="500060"/>
            <a:ext cx="842097" cy="23903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4645C6C-01A7-4FB8-A557-AE24455B3EFB}"/>
              </a:ext>
            </a:extLst>
          </p:cNvPr>
          <p:cNvSpPr txBox="1"/>
          <p:nvPr/>
        </p:nvSpPr>
        <p:spPr>
          <a:xfrm>
            <a:off x="10142512" y="469059"/>
            <a:ext cx="2187702" cy="430309"/>
          </a:xfrm>
          <a:prstGeom prst="rect">
            <a:avLst/>
          </a:prstGeom>
          <a:noFill/>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solidFill>
                <a:effectLst/>
                <a:uLnTx/>
                <a:uFillTx/>
                <a:latin typeface="PT Sans"/>
                <a:ea typeface="+mn-ea"/>
                <a:cs typeface="+mn-cs"/>
              </a:rPr>
              <a:t>Identity control plane for distributed systems</a:t>
            </a:r>
            <a:endParaRPr kumimoji="0" lang="en-US" sz="1071"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6" name="Picture 2" descr="Image result for key icon">
            <a:extLst>
              <a:ext uri="{FF2B5EF4-FFF2-40B4-BE49-F238E27FC236}">
                <a16:creationId xmlns:a16="http://schemas.microsoft.com/office/drawing/2014/main" id="{F63DF96E-622F-45D8-A466-25A32002A4B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316946" y="816317"/>
            <a:ext cx="237768" cy="23776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938178F-7CF9-48EF-854A-722402E827D3}"/>
              </a:ext>
            </a:extLst>
          </p:cNvPr>
          <p:cNvSpPr txBox="1"/>
          <p:nvPr/>
        </p:nvSpPr>
        <p:spPr>
          <a:xfrm>
            <a:off x="9548764" y="787196"/>
            <a:ext cx="2845430" cy="266818"/>
          </a:xfrm>
          <a:prstGeom prst="rect">
            <a:avLst/>
          </a:prstGeom>
          <a:noFill/>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solidFill>
                <a:effectLst/>
                <a:uLnTx/>
                <a:uFillTx/>
                <a:latin typeface="PT Sans"/>
                <a:ea typeface="+mn-ea"/>
                <a:cs typeface="+mn-cs"/>
              </a:rPr>
              <a:t>X.509 cert</a:t>
            </a:r>
            <a:endParaRPr kumimoji="0" lang="en-US" sz="107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827852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2.08333E-7 3.33333E-6 L -2.08333E-7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A2D512-38A3-4220-8B84-064BE7CB7F37}"/>
              </a:ext>
            </a:extLst>
          </p:cNvPr>
          <p:cNvSpPr/>
          <p:nvPr/>
        </p:nvSpPr>
        <p:spPr bwMode="auto">
          <a:xfrm>
            <a:off x="2241638" y="885640"/>
            <a:ext cx="9620049" cy="4596815"/>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279781" rIns="93260"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9238" name="Rounded Rectangle 5">
            <a:extLst>
              <a:ext uri="{FF2B5EF4-FFF2-40B4-BE49-F238E27FC236}">
                <a16:creationId xmlns:a16="http://schemas.microsoft.com/office/drawing/2014/main" id="{CEB3B572-E671-4E3E-B73E-1E312F7C036D}"/>
              </a:ext>
            </a:extLst>
          </p:cNvPr>
          <p:cNvSpPr/>
          <p:nvPr/>
        </p:nvSpPr>
        <p:spPr bwMode="auto">
          <a:xfrm>
            <a:off x="2666322" y="2758298"/>
            <a:ext cx="1771946" cy="1838005"/>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5" name="Picture 4">
            <a:extLst>
              <a:ext uri="{FF2B5EF4-FFF2-40B4-BE49-F238E27FC236}">
                <a16:creationId xmlns:a16="http://schemas.microsoft.com/office/drawing/2014/main" id="{29626C24-C271-434F-80D6-91C0CBBFCFDC}"/>
              </a:ext>
            </a:extLst>
          </p:cNvPr>
          <p:cNvPicPr>
            <a:picLocks noChangeAspect="1"/>
          </p:cNvPicPr>
          <p:nvPr/>
        </p:nvPicPr>
        <p:blipFill>
          <a:blip r:embed="rId3"/>
          <a:stretch>
            <a:fillRect/>
          </a:stretch>
        </p:blipFill>
        <p:spPr>
          <a:xfrm>
            <a:off x="11425333" y="439492"/>
            <a:ext cx="790640" cy="790640"/>
          </a:xfrm>
          <a:prstGeom prst="rect">
            <a:avLst/>
          </a:prstGeom>
          <a:effectLst/>
        </p:spPr>
      </p:pic>
      <p:sp>
        <p:nvSpPr>
          <p:cNvPr id="6" name="Rounded Rectangle 5">
            <a:extLst>
              <a:ext uri="{FF2B5EF4-FFF2-40B4-BE49-F238E27FC236}">
                <a16:creationId xmlns:a16="http://schemas.microsoft.com/office/drawing/2014/main" id="{1BF61ECA-23CF-4F43-8C43-97B9608567F0}"/>
              </a:ext>
            </a:extLst>
          </p:cNvPr>
          <p:cNvSpPr/>
          <p:nvPr/>
        </p:nvSpPr>
        <p:spPr bwMode="auto">
          <a:xfrm>
            <a:off x="2784612" y="3680327"/>
            <a:ext cx="1590157" cy="6325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Ingress</a:t>
            </a:r>
          </a:p>
        </p:txBody>
      </p:sp>
      <p:cxnSp>
        <p:nvCxnSpPr>
          <p:cNvPr id="7" name="Straight Arrow Connector 6">
            <a:extLst>
              <a:ext uri="{FF2B5EF4-FFF2-40B4-BE49-F238E27FC236}">
                <a16:creationId xmlns:a16="http://schemas.microsoft.com/office/drawing/2014/main" id="{83A2A806-FC8F-449E-9697-789098D10861}"/>
              </a:ext>
            </a:extLst>
          </p:cNvPr>
          <p:cNvCxnSpPr>
            <a:cxnSpLocks/>
          </p:cNvCxnSpPr>
          <p:nvPr/>
        </p:nvCxnSpPr>
        <p:spPr>
          <a:xfrm>
            <a:off x="3570148" y="2394481"/>
            <a:ext cx="2194951" cy="0"/>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7A80D9-11D7-4375-ADF3-85CAA473B920}"/>
              </a:ext>
            </a:extLst>
          </p:cNvPr>
          <p:cNvCxnSpPr>
            <a:cxnSpLocks/>
            <a:stCxn id="116" idx="0"/>
          </p:cNvCxnSpPr>
          <p:nvPr/>
        </p:nvCxnSpPr>
        <p:spPr>
          <a:xfrm flipH="1" flipV="1">
            <a:off x="3573453" y="2394482"/>
            <a:ext cx="6692" cy="485658"/>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DBF49D-9044-47E8-B0FD-2F162EE16093}"/>
              </a:ext>
            </a:extLst>
          </p:cNvPr>
          <p:cNvCxnSpPr>
            <a:cxnSpLocks/>
            <a:stCxn id="13" idx="3"/>
            <a:endCxn id="6" idx="1"/>
          </p:cNvCxnSpPr>
          <p:nvPr/>
        </p:nvCxnSpPr>
        <p:spPr>
          <a:xfrm flipV="1">
            <a:off x="1140292" y="3996583"/>
            <a:ext cx="1644320" cy="10261"/>
          </a:xfrm>
          <a:prstGeom prst="straightConnector1">
            <a:avLst/>
          </a:prstGeom>
          <a:ln w="19050">
            <a:solidFill>
              <a:schemeClr val="accent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F93C35-CF63-4356-A193-5BA19B6B69DD}"/>
              </a:ext>
            </a:extLst>
          </p:cNvPr>
          <p:cNvGrpSpPr/>
          <p:nvPr/>
        </p:nvGrpSpPr>
        <p:grpSpPr>
          <a:xfrm>
            <a:off x="4879126" y="2807522"/>
            <a:ext cx="1771946" cy="1768665"/>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11" name="Rounded Rectangle 5">
              <a:extLst>
                <a:ext uri="{FF2B5EF4-FFF2-40B4-BE49-F238E27FC236}">
                  <a16:creationId xmlns:a16="http://schemas.microsoft.com/office/drawing/2014/main" id="{9F8540A3-15C8-4B37-8A9B-592329BADAD5}"/>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Graphic 51">
              <a:extLst>
                <a:ext uri="{FF2B5EF4-FFF2-40B4-BE49-F238E27FC236}">
                  <a16:creationId xmlns:a16="http://schemas.microsoft.com/office/drawing/2014/main" id="{0BAAF0FC-9EB3-4A1B-A189-91CD27F5EDA0}"/>
                </a:ext>
              </a:extLst>
            </p:cNvPr>
            <p:cNvPicPr>
              <a:picLocks noChangeAspect="1"/>
            </p:cNvPicPr>
            <p:nvPr/>
          </p:nvPicPr>
          <p:blipFill>
            <a:blip r:embed="rId4"/>
            <a:srcRect/>
            <a:stretch/>
          </p:blipFill>
          <p:spPr>
            <a:xfrm>
              <a:off x="7078652" y="3303432"/>
              <a:ext cx="519168" cy="310059"/>
            </a:xfrm>
            <a:prstGeom prst="rect">
              <a:avLst/>
            </a:prstGeom>
            <a:grpFill/>
          </p:spPr>
        </p:pic>
      </p:grpSp>
      <p:pic>
        <p:nvPicPr>
          <p:cNvPr id="13" name="Picture 12">
            <a:extLst>
              <a:ext uri="{FF2B5EF4-FFF2-40B4-BE49-F238E27FC236}">
                <a16:creationId xmlns:a16="http://schemas.microsoft.com/office/drawing/2014/main" id="{820B12EA-E27D-4415-8E77-DCE120EC0930}"/>
              </a:ext>
            </a:extLst>
          </p:cNvPr>
          <p:cNvPicPr>
            <a:picLocks noChangeAspect="1"/>
          </p:cNvPicPr>
          <p:nvPr/>
        </p:nvPicPr>
        <p:blipFill>
          <a:blip r:embed="rId5"/>
          <a:stretch>
            <a:fillRect/>
          </a:stretch>
        </p:blipFill>
        <p:spPr>
          <a:xfrm>
            <a:off x="295120" y="3603687"/>
            <a:ext cx="845172" cy="806313"/>
          </a:xfrm>
          <a:prstGeom prst="rect">
            <a:avLst/>
          </a:prstGeom>
        </p:spPr>
      </p:pic>
      <p:pic>
        <p:nvPicPr>
          <p:cNvPr id="14" name="Picture 2" descr="Image result for nginx logo">
            <a:extLst>
              <a:ext uri="{FF2B5EF4-FFF2-40B4-BE49-F238E27FC236}">
                <a16:creationId xmlns:a16="http://schemas.microsoft.com/office/drawing/2014/main" id="{62CADDDD-E333-4181-94CD-D42F1DDFC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6737" y="3769278"/>
            <a:ext cx="789027" cy="1692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Traefik">
            <a:extLst>
              <a:ext uri="{FF2B5EF4-FFF2-40B4-BE49-F238E27FC236}">
                <a16:creationId xmlns:a16="http://schemas.microsoft.com/office/drawing/2014/main" id="{B6DED463-F595-48E3-B9CF-6D075EB45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6700" y="3769277"/>
            <a:ext cx="317207" cy="4095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93C476D-F205-45FD-B8C0-434B39C86D8D}"/>
              </a:ext>
            </a:extLst>
          </p:cNvPr>
          <p:cNvPicPr>
            <a:picLocks noChangeAspect="1"/>
          </p:cNvPicPr>
          <p:nvPr/>
        </p:nvPicPr>
        <p:blipFill>
          <a:blip r:embed="rId8"/>
          <a:stretch>
            <a:fillRect/>
          </a:stretch>
        </p:blipFill>
        <p:spPr>
          <a:xfrm>
            <a:off x="3482936" y="4010302"/>
            <a:ext cx="813419" cy="212312"/>
          </a:xfrm>
          <a:prstGeom prst="rect">
            <a:avLst/>
          </a:prstGeom>
        </p:spPr>
      </p:pic>
      <p:sp>
        <p:nvSpPr>
          <p:cNvPr id="17" name="Rounded Rectangle 5">
            <a:extLst>
              <a:ext uri="{FF2B5EF4-FFF2-40B4-BE49-F238E27FC236}">
                <a16:creationId xmlns:a16="http://schemas.microsoft.com/office/drawing/2014/main" id="{CFF9FDA0-D24A-4BC9-8D1F-70D17D52ABF5}"/>
              </a:ext>
            </a:extLst>
          </p:cNvPr>
          <p:cNvSpPr/>
          <p:nvPr/>
        </p:nvSpPr>
        <p:spPr bwMode="auto">
          <a:xfrm>
            <a:off x="4977210" y="2931946"/>
            <a:ext cx="1575778" cy="690446"/>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9" name="Graphic 18">
            <a:extLst>
              <a:ext uri="{FF2B5EF4-FFF2-40B4-BE49-F238E27FC236}">
                <a16:creationId xmlns:a16="http://schemas.microsoft.com/office/drawing/2014/main" id="{6280584A-729A-478B-8A9C-B33B7F341DB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5077122" y="3014145"/>
            <a:ext cx="725004" cy="564617"/>
          </a:xfrm>
          <a:prstGeom prst="rect">
            <a:avLst/>
          </a:prstGeom>
        </p:spPr>
      </p:pic>
      <p:cxnSp>
        <p:nvCxnSpPr>
          <p:cNvPr id="21" name="Straight Arrow Connector 20">
            <a:extLst>
              <a:ext uri="{FF2B5EF4-FFF2-40B4-BE49-F238E27FC236}">
                <a16:creationId xmlns:a16="http://schemas.microsoft.com/office/drawing/2014/main" id="{A19E6E56-E2D2-46D5-B390-F2190C65FFA7}"/>
              </a:ext>
            </a:extLst>
          </p:cNvPr>
          <p:cNvCxnSpPr>
            <a:cxnSpLocks/>
            <a:stCxn id="17" idx="0"/>
          </p:cNvCxnSpPr>
          <p:nvPr/>
        </p:nvCxnSpPr>
        <p:spPr>
          <a:xfrm flipV="1">
            <a:off x="5765099" y="2394481"/>
            <a:ext cx="0" cy="53746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pic>
        <p:nvPicPr>
          <p:cNvPr id="9218" name="Picture 2" descr="Image result for key icon">
            <a:extLst>
              <a:ext uri="{FF2B5EF4-FFF2-40B4-BE49-F238E27FC236}">
                <a16:creationId xmlns:a16="http://schemas.microsoft.com/office/drawing/2014/main" id="{B5E9ABC8-0E26-4094-B3E9-6F07ACA677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5379" y="2990124"/>
            <a:ext cx="237768" cy="237768"/>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5">
            <a:extLst>
              <a:ext uri="{FF2B5EF4-FFF2-40B4-BE49-F238E27FC236}">
                <a16:creationId xmlns:a16="http://schemas.microsoft.com/office/drawing/2014/main" id="{DEEF0860-0235-4034-8307-F9A014BA6EDB}"/>
              </a:ext>
            </a:extLst>
          </p:cNvPr>
          <p:cNvSpPr/>
          <p:nvPr/>
        </p:nvSpPr>
        <p:spPr bwMode="auto">
          <a:xfrm>
            <a:off x="4981562" y="3800715"/>
            <a:ext cx="1575778" cy="603562"/>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r>
              <a:rPr kumimoji="0" lang="en-US" sz="1632" b="0" i="0" u="none" strike="noStrike" kern="1200" cap="none" spc="0" normalizeH="0" baseline="0" noProof="0" dirty="0">
                <a:ln>
                  <a:noFill/>
                </a:ln>
                <a:solidFill>
                  <a:srgbClr val="000000"/>
                </a:solidFill>
                <a:effectLst/>
                <a:uLnTx/>
                <a:uFillTx/>
                <a:latin typeface="Segoe UI Semibold"/>
                <a:ea typeface="+mn-ea"/>
                <a:cs typeface="+mn-cs"/>
              </a:rPr>
              <a:t>app1</a:t>
            </a:r>
            <a:r>
              <a:rPr kumimoji="0" lang="en-US" sz="2448" b="0" i="0" u="none" strike="noStrike" kern="1200" cap="none" spc="0" normalizeH="0" baseline="0" noProof="0" dirty="0">
                <a:ln>
                  <a:noFill/>
                </a:ln>
                <a:solidFill>
                  <a:srgbClr val="FFFFFF"/>
                </a:solidFill>
                <a:effectLst/>
                <a:uLnTx/>
                <a:uFillTx/>
                <a:latin typeface="Segoe UI Semibold"/>
                <a:ea typeface="+mn-ea"/>
                <a:cs typeface="+mn-cs"/>
              </a:rPr>
              <a:t>p1 </a:t>
            </a:r>
          </a:p>
        </p:txBody>
      </p:sp>
      <p:grpSp>
        <p:nvGrpSpPr>
          <p:cNvPr id="27" name="Group 26">
            <a:extLst>
              <a:ext uri="{FF2B5EF4-FFF2-40B4-BE49-F238E27FC236}">
                <a16:creationId xmlns:a16="http://schemas.microsoft.com/office/drawing/2014/main" id="{4034C760-81A1-44C4-B1FD-25312873A8AE}"/>
              </a:ext>
            </a:extLst>
          </p:cNvPr>
          <p:cNvGrpSpPr/>
          <p:nvPr/>
        </p:nvGrpSpPr>
        <p:grpSpPr>
          <a:xfrm>
            <a:off x="7116025" y="2807566"/>
            <a:ext cx="1771946" cy="1768665"/>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28" name="Rounded Rectangle 5">
              <a:extLst>
                <a:ext uri="{FF2B5EF4-FFF2-40B4-BE49-F238E27FC236}">
                  <a16:creationId xmlns:a16="http://schemas.microsoft.com/office/drawing/2014/main" id="{25A8A0FB-C0CA-475B-A90B-B2F3A63CBB68}"/>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29" name="Graphic 51">
              <a:extLst>
                <a:ext uri="{FF2B5EF4-FFF2-40B4-BE49-F238E27FC236}">
                  <a16:creationId xmlns:a16="http://schemas.microsoft.com/office/drawing/2014/main" id="{F41F82C3-94E4-43FC-99FC-64BD7EEC0522}"/>
                </a:ext>
              </a:extLst>
            </p:cNvPr>
            <p:cNvPicPr>
              <a:picLocks noChangeAspect="1"/>
            </p:cNvPicPr>
            <p:nvPr/>
          </p:nvPicPr>
          <p:blipFill>
            <a:blip r:embed="rId4"/>
            <a:srcRect/>
            <a:stretch/>
          </p:blipFill>
          <p:spPr>
            <a:xfrm>
              <a:off x="7078652" y="3303432"/>
              <a:ext cx="519168" cy="310059"/>
            </a:xfrm>
            <a:prstGeom prst="rect">
              <a:avLst/>
            </a:prstGeom>
            <a:grpFill/>
          </p:spPr>
        </p:pic>
      </p:grpSp>
      <p:sp>
        <p:nvSpPr>
          <p:cNvPr id="30" name="Rounded Rectangle 5">
            <a:extLst>
              <a:ext uri="{FF2B5EF4-FFF2-40B4-BE49-F238E27FC236}">
                <a16:creationId xmlns:a16="http://schemas.microsoft.com/office/drawing/2014/main" id="{9686BF0E-9254-4B30-80C4-65EC5B4772AD}"/>
              </a:ext>
            </a:extLst>
          </p:cNvPr>
          <p:cNvSpPr/>
          <p:nvPr/>
        </p:nvSpPr>
        <p:spPr bwMode="auto">
          <a:xfrm>
            <a:off x="7214109" y="2931990"/>
            <a:ext cx="1575778" cy="690446"/>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1" name="Graphic 30">
            <a:extLst>
              <a:ext uri="{FF2B5EF4-FFF2-40B4-BE49-F238E27FC236}">
                <a16:creationId xmlns:a16="http://schemas.microsoft.com/office/drawing/2014/main" id="{10EEA331-C53D-4058-BF72-F6176269F45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7314021" y="3014189"/>
            <a:ext cx="725004" cy="564617"/>
          </a:xfrm>
          <a:prstGeom prst="rect">
            <a:avLst/>
          </a:prstGeom>
        </p:spPr>
      </p:pic>
      <p:pic>
        <p:nvPicPr>
          <p:cNvPr id="32" name="Picture 2" descr="Image result for key icon">
            <a:extLst>
              <a:ext uri="{FF2B5EF4-FFF2-40B4-BE49-F238E27FC236}">
                <a16:creationId xmlns:a16="http://schemas.microsoft.com/office/drawing/2014/main" id="{180D5C71-C1E4-4D80-9B4F-35A2847C87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82278" y="2990168"/>
            <a:ext cx="237768" cy="237768"/>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5">
            <a:extLst>
              <a:ext uri="{FF2B5EF4-FFF2-40B4-BE49-F238E27FC236}">
                <a16:creationId xmlns:a16="http://schemas.microsoft.com/office/drawing/2014/main" id="{98B40C54-41B7-401E-87AC-14870EE3F00D}"/>
              </a:ext>
            </a:extLst>
          </p:cNvPr>
          <p:cNvSpPr/>
          <p:nvPr/>
        </p:nvSpPr>
        <p:spPr bwMode="auto">
          <a:xfrm>
            <a:off x="7218461" y="3800759"/>
            <a:ext cx="1575778" cy="603562"/>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r>
              <a:rPr kumimoji="0" lang="en-US" sz="1632" b="0" i="0" u="none" strike="noStrike" kern="1200" cap="none" spc="0" normalizeH="0" baseline="0" noProof="0" dirty="0">
                <a:ln>
                  <a:noFill/>
                </a:ln>
                <a:solidFill>
                  <a:srgbClr val="000000"/>
                </a:solidFill>
                <a:effectLst/>
                <a:uLnTx/>
                <a:uFillTx/>
                <a:latin typeface="Segoe UI Semibold"/>
                <a:ea typeface="+mn-ea"/>
                <a:cs typeface="+mn-cs"/>
              </a:rPr>
              <a:t>app2</a:t>
            </a:r>
            <a:r>
              <a:rPr kumimoji="0" lang="en-US" sz="2448" b="0" i="0" u="none" strike="noStrike" kern="1200" cap="none" spc="0" normalizeH="0" baseline="0" noProof="0" dirty="0">
                <a:ln>
                  <a:noFill/>
                </a:ln>
                <a:solidFill>
                  <a:srgbClr val="FFFFFF"/>
                </a:solidFill>
                <a:effectLst/>
                <a:uLnTx/>
                <a:uFillTx/>
                <a:latin typeface="Segoe UI Semibold"/>
                <a:ea typeface="+mn-ea"/>
                <a:cs typeface="+mn-cs"/>
              </a:rPr>
              <a:t>p1 </a:t>
            </a:r>
          </a:p>
        </p:txBody>
      </p:sp>
      <p:grpSp>
        <p:nvGrpSpPr>
          <p:cNvPr id="34" name="Group 33">
            <a:extLst>
              <a:ext uri="{FF2B5EF4-FFF2-40B4-BE49-F238E27FC236}">
                <a16:creationId xmlns:a16="http://schemas.microsoft.com/office/drawing/2014/main" id="{6375B472-217D-4E8E-88E8-258F958EACD6}"/>
              </a:ext>
            </a:extLst>
          </p:cNvPr>
          <p:cNvGrpSpPr/>
          <p:nvPr/>
        </p:nvGrpSpPr>
        <p:grpSpPr>
          <a:xfrm>
            <a:off x="9302265" y="2800206"/>
            <a:ext cx="1771946" cy="1768665"/>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5" name="Rounded Rectangle 5">
              <a:extLst>
                <a:ext uri="{FF2B5EF4-FFF2-40B4-BE49-F238E27FC236}">
                  <a16:creationId xmlns:a16="http://schemas.microsoft.com/office/drawing/2014/main" id="{A8A3D8D5-4D44-49BA-8173-DF4781EE0147}"/>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36" name="Graphic 51">
              <a:extLst>
                <a:ext uri="{FF2B5EF4-FFF2-40B4-BE49-F238E27FC236}">
                  <a16:creationId xmlns:a16="http://schemas.microsoft.com/office/drawing/2014/main" id="{475AE654-A2DD-45BB-B476-8EFBB70DC1E0}"/>
                </a:ext>
              </a:extLst>
            </p:cNvPr>
            <p:cNvPicPr>
              <a:picLocks noChangeAspect="1"/>
            </p:cNvPicPr>
            <p:nvPr/>
          </p:nvPicPr>
          <p:blipFill>
            <a:blip r:embed="rId4"/>
            <a:srcRect/>
            <a:stretch/>
          </p:blipFill>
          <p:spPr>
            <a:xfrm>
              <a:off x="7078652" y="3303432"/>
              <a:ext cx="519168" cy="310059"/>
            </a:xfrm>
            <a:prstGeom prst="rect">
              <a:avLst/>
            </a:prstGeom>
            <a:grpFill/>
          </p:spPr>
        </p:pic>
      </p:grpSp>
      <p:sp>
        <p:nvSpPr>
          <p:cNvPr id="37" name="Rounded Rectangle 5">
            <a:extLst>
              <a:ext uri="{FF2B5EF4-FFF2-40B4-BE49-F238E27FC236}">
                <a16:creationId xmlns:a16="http://schemas.microsoft.com/office/drawing/2014/main" id="{61C471C8-3F42-47A2-94D5-D4D4C785DB40}"/>
              </a:ext>
            </a:extLst>
          </p:cNvPr>
          <p:cNvSpPr/>
          <p:nvPr/>
        </p:nvSpPr>
        <p:spPr bwMode="auto">
          <a:xfrm>
            <a:off x="9400349" y="2924630"/>
            <a:ext cx="1575778" cy="690446"/>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8" name="Graphic 37">
            <a:extLst>
              <a:ext uri="{FF2B5EF4-FFF2-40B4-BE49-F238E27FC236}">
                <a16:creationId xmlns:a16="http://schemas.microsoft.com/office/drawing/2014/main" id="{A8986B73-7680-4E1A-BFFF-4DC641BC4B5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9500261" y="3006829"/>
            <a:ext cx="725004" cy="564617"/>
          </a:xfrm>
          <a:prstGeom prst="rect">
            <a:avLst/>
          </a:prstGeom>
        </p:spPr>
      </p:pic>
      <p:pic>
        <p:nvPicPr>
          <p:cNvPr id="39" name="Picture 2" descr="Image result for key icon">
            <a:extLst>
              <a:ext uri="{FF2B5EF4-FFF2-40B4-BE49-F238E27FC236}">
                <a16:creationId xmlns:a16="http://schemas.microsoft.com/office/drawing/2014/main" id="{3D7DA475-678F-4E7B-B9D8-1558639B4E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8518" y="2982808"/>
            <a:ext cx="237768" cy="237768"/>
          </a:xfrm>
          <a:prstGeom prst="rect">
            <a:avLst/>
          </a:prstGeom>
          <a:noFill/>
          <a:extLst>
            <a:ext uri="{909E8E84-426E-40DD-AFC4-6F175D3DCCD1}">
              <a14:hiddenFill xmlns:a14="http://schemas.microsoft.com/office/drawing/2010/main">
                <a:solidFill>
                  <a:srgbClr val="FFFFFF"/>
                </a:solidFill>
              </a14:hiddenFill>
            </a:ext>
          </a:extLst>
        </p:spPr>
      </p:pic>
      <p:sp>
        <p:nvSpPr>
          <p:cNvPr id="40" name="Rounded Rectangle 5">
            <a:extLst>
              <a:ext uri="{FF2B5EF4-FFF2-40B4-BE49-F238E27FC236}">
                <a16:creationId xmlns:a16="http://schemas.microsoft.com/office/drawing/2014/main" id="{8377C75A-6197-4EFC-9023-9978C93A15CB}"/>
              </a:ext>
            </a:extLst>
          </p:cNvPr>
          <p:cNvSpPr/>
          <p:nvPr/>
        </p:nvSpPr>
        <p:spPr bwMode="auto">
          <a:xfrm>
            <a:off x="9404701" y="3793400"/>
            <a:ext cx="1575778" cy="603562"/>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r>
              <a:rPr kumimoji="0" lang="en-US" sz="1632" b="0" i="0" u="none" strike="noStrike" kern="1200" cap="none" spc="0" normalizeH="0" baseline="0" noProof="0" dirty="0">
                <a:ln>
                  <a:noFill/>
                </a:ln>
                <a:solidFill>
                  <a:srgbClr val="000000"/>
                </a:solidFill>
                <a:effectLst/>
                <a:uLnTx/>
                <a:uFillTx/>
                <a:latin typeface="Segoe UI Semibold"/>
                <a:ea typeface="+mn-ea"/>
                <a:cs typeface="+mn-cs"/>
              </a:rPr>
              <a:t>app3</a:t>
            </a:r>
            <a:r>
              <a:rPr kumimoji="0" lang="en-US" sz="2448" b="0" i="0" u="none" strike="noStrike" kern="1200" cap="none" spc="0" normalizeH="0" baseline="0" noProof="0" dirty="0">
                <a:ln>
                  <a:noFill/>
                </a:ln>
                <a:solidFill>
                  <a:srgbClr val="FFFFFF"/>
                </a:solidFill>
                <a:effectLst/>
                <a:uLnTx/>
                <a:uFillTx/>
                <a:latin typeface="Segoe UI Semibold"/>
                <a:ea typeface="+mn-ea"/>
                <a:cs typeface="+mn-cs"/>
              </a:rPr>
              <a:t>p1 </a:t>
            </a:r>
          </a:p>
        </p:txBody>
      </p:sp>
      <p:sp>
        <p:nvSpPr>
          <p:cNvPr id="2" name="Rectangle 1">
            <a:extLst>
              <a:ext uri="{FF2B5EF4-FFF2-40B4-BE49-F238E27FC236}">
                <a16:creationId xmlns:a16="http://schemas.microsoft.com/office/drawing/2014/main" id="{6800EFBF-EA6F-447E-B25D-EF3447EF7C4F}"/>
              </a:ext>
            </a:extLst>
          </p:cNvPr>
          <p:cNvSpPr/>
          <p:nvPr/>
        </p:nvSpPr>
        <p:spPr bwMode="auto">
          <a:xfrm>
            <a:off x="4672556" y="2599744"/>
            <a:ext cx="2170160" cy="2813008"/>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3ED19C-CFEC-4674-90BB-042EA85F6E5D}"/>
              </a:ext>
            </a:extLst>
          </p:cNvPr>
          <p:cNvSpPr txBox="1"/>
          <p:nvPr/>
        </p:nvSpPr>
        <p:spPr>
          <a:xfrm>
            <a:off x="4885372" y="5216446"/>
            <a:ext cx="1696064" cy="128046"/>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namespace: A</a:t>
            </a:r>
          </a:p>
        </p:txBody>
      </p:sp>
      <p:sp>
        <p:nvSpPr>
          <p:cNvPr id="18" name="Rectangle 17">
            <a:extLst>
              <a:ext uri="{FF2B5EF4-FFF2-40B4-BE49-F238E27FC236}">
                <a16:creationId xmlns:a16="http://schemas.microsoft.com/office/drawing/2014/main" id="{03DA18AF-9DA7-4BE6-9DC7-EBCBA44DC463}"/>
              </a:ext>
            </a:extLst>
          </p:cNvPr>
          <p:cNvSpPr/>
          <p:nvPr/>
        </p:nvSpPr>
        <p:spPr bwMode="auto">
          <a:xfrm>
            <a:off x="6935722" y="2599745"/>
            <a:ext cx="4341957" cy="2814722"/>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17" name="TextBox 9216">
            <a:extLst>
              <a:ext uri="{FF2B5EF4-FFF2-40B4-BE49-F238E27FC236}">
                <a16:creationId xmlns:a16="http://schemas.microsoft.com/office/drawing/2014/main" id="{B72CEFE1-88D2-4933-81CA-3059D3049CCC}"/>
              </a:ext>
            </a:extLst>
          </p:cNvPr>
          <p:cNvSpPr txBox="1"/>
          <p:nvPr/>
        </p:nvSpPr>
        <p:spPr>
          <a:xfrm>
            <a:off x="7028875" y="5234200"/>
            <a:ext cx="1696064" cy="128046"/>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namespace: B</a:t>
            </a:r>
          </a:p>
        </p:txBody>
      </p:sp>
      <p:cxnSp>
        <p:nvCxnSpPr>
          <p:cNvPr id="47" name="Straight Arrow Connector 46">
            <a:extLst>
              <a:ext uri="{FF2B5EF4-FFF2-40B4-BE49-F238E27FC236}">
                <a16:creationId xmlns:a16="http://schemas.microsoft.com/office/drawing/2014/main" id="{46314275-4514-4A82-890A-2FA9A4BB18B1}"/>
              </a:ext>
            </a:extLst>
          </p:cNvPr>
          <p:cNvCxnSpPr>
            <a:cxnSpLocks/>
          </p:cNvCxnSpPr>
          <p:nvPr/>
        </p:nvCxnSpPr>
        <p:spPr>
          <a:xfrm>
            <a:off x="6252071" y="2394482"/>
            <a:ext cx="1623777" cy="6985"/>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7DFCAE8-BC03-4C0B-8970-8F3A1BB19C0B}"/>
              </a:ext>
            </a:extLst>
          </p:cNvPr>
          <p:cNvCxnSpPr>
            <a:cxnSpLocks/>
          </p:cNvCxnSpPr>
          <p:nvPr/>
        </p:nvCxnSpPr>
        <p:spPr>
          <a:xfrm flipV="1">
            <a:off x="6252070" y="2387497"/>
            <a:ext cx="0" cy="544449"/>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778F7AF-2F83-40D4-AF00-963380153A1B}"/>
              </a:ext>
            </a:extLst>
          </p:cNvPr>
          <p:cNvCxnSpPr>
            <a:cxnSpLocks/>
          </p:cNvCxnSpPr>
          <p:nvPr/>
        </p:nvCxnSpPr>
        <p:spPr>
          <a:xfrm flipV="1">
            <a:off x="7875848" y="2401467"/>
            <a:ext cx="0" cy="530479"/>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D34C6B4-7E76-4395-ADF0-FD81AEAB17E1}"/>
              </a:ext>
            </a:extLst>
          </p:cNvPr>
          <p:cNvCxnSpPr>
            <a:cxnSpLocks/>
          </p:cNvCxnSpPr>
          <p:nvPr/>
        </p:nvCxnSpPr>
        <p:spPr>
          <a:xfrm>
            <a:off x="8731050" y="1738047"/>
            <a:ext cx="0" cy="118658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D30614B-E04F-4DF6-A764-FBDF07919075}"/>
              </a:ext>
            </a:extLst>
          </p:cNvPr>
          <p:cNvCxnSpPr>
            <a:cxnSpLocks/>
          </p:cNvCxnSpPr>
          <p:nvPr/>
        </p:nvCxnSpPr>
        <p:spPr>
          <a:xfrm flipV="1">
            <a:off x="9668963" y="1738046"/>
            <a:ext cx="0" cy="119390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9221" name="Rectangle 9220">
            <a:extLst>
              <a:ext uri="{FF2B5EF4-FFF2-40B4-BE49-F238E27FC236}">
                <a16:creationId xmlns:a16="http://schemas.microsoft.com/office/drawing/2014/main" id="{F7BE4791-57E3-4F77-A19C-4E135396DC16}"/>
              </a:ext>
            </a:extLst>
          </p:cNvPr>
          <p:cNvSpPr/>
          <p:nvPr/>
        </p:nvSpPr>
        <p:spPr bwMode="auto">
          <a:xfrm>
            <a:off x="2523936" y="2593174"/>
            <a:ext cx="2058624" cy="2819577"/>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22" name="TextBox 9221">
            <a:extLst>
              <a:ext uri="{FF2B5EF4-FFF2-40B4-BE49-F238E27FC236}">
                <a16:creationId xmlns:a16="http://schemas.microsoft.com/office/drawing/2014/main" id="{06AB86F5-42FE-419E-8888-8F0B765CF9B6}"/>
              </a:ext>
            </a:extLst>
          </p:cNvPr>
          <p:cNvSpPr txBox="1"/>
          <p:nvPr/>
        </p:nvSpPr>
        <p:spPr>
          <a:xfrm>
            <a:off x="2590941" y="5227456"/>
            <a:ext cx="1696064" cy="128046"/>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namespace:  default</a:t>
            </a:r>
          </a:p>
        </p:txBody>
      </p:sp>
      <p:sp>
        <p:nvSpPr>
          <p:cNvPr id="9223" name="TextBox 9222">
            <a:extLst>
              <a:ext uri="{FF2B5EF4-FFF2-40B4-BE49-F238E27FC236}">
                <a16:creationId xmlns:a16="http://schemas.microsoft.com/office/drawing/2014/main" id="{1AEA4CB3-53E3-4979-AB7C-C94FDB34A1D5}"/>
              </a:ext>
            </a:extLst>
          </p:cNvPr>
          <p:cNvSpPr txBox="1"/>
          <p:nvPr/>
        </p:nvSpPr>
        <p:spPr>
          <a:xfrm>
            <a:off x="4358642" y="2196469"/>
            <a:ext cx="420316" cy="168070"/>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mTLS</a:t>
            </a:r>
            <a:endParaRPr kumimoji="0" lang="en-US" sz="107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9224" name="TextBox 9223">
            <a:extLst>
              <a:ext uri="{FF2B5EF4-FFF2-40B4-BE49-F238E27FC236}">
                <a16:creationId xmlns:a16="http://schemas.microsoft.com/office/drawing/2014/main" id="{5E426843-C16A-4B17-8185-7DA434B27FAD}"/>
              </a:ext>
            </a:extLst>
          </p:cNvPr>
          <p:cNvSpPr txBox="1"/>
          <p:nvPr/>
        </p:nvSpPr>
        <p:spPr>
          <a:xfrm>
            <a:off x="6757981" y="2199042"/>
            <a:ext cx="420316" cy="168070"/>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mTLS</a:t>
            </a:r>
            <a:endParaRPr kumimoji="0" lang="en-US" sz="107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9226" name="Picture 9225">
            <a:extLst>
              <a:ext uri="{FF2B5EF4-FFF2-40B4-BE49-F238E27FC236}">
                <a16:creationId xmlns:a16="http://schemas.microsoft.com/office/drawing/2014/main" id="{5BA812B2-AE38-4A1B-B476-B42737D8D674}"/>
              </a:ext>
            </a:extLst>
          </p:cNvPr>
          <p:cNvPicPr>
            <a:picLocks noChangeAspect="1"/>
          </p:cNvPicPr>
          <p:nvPr/>
        </p:nvPicPr>
        <p:blipFill>
          <a:blip r:embed="rId12"/>
          <a:stretch>
            <a:fillRect/>
          </a:stretch>
        </p:blipFill>
        <p:spPr>
          <a:xfrm>
            <a:off x="10461774" y="1250457"/>
            <a:ext cx="629293" cy="533162"/>
          </a:xfrm>
          <a:prstGeom prst="rect">
            <a:avLst/>
          </a:prstGeom>
        </p:spPr>
      </p:pic>
      <p:sp>
        <p:nvSpPr>
          <p:cNvPr id="9227" name="Rounded Rectangle 5">
            <a:extLst>
              <a:ext uri="{FF2B5EF4-FFF2-40B4-BE49-F238E27FC236}">
                <a16:creationId xmlns:a16="http://schemas.microsoft.com/office/drawing/2014/main" id="{9AD42281-53CF-491B-807F-CC14C5A95375}"/>
              </a:ext>
            </a:extLst>
          </p:cNvPr>
          <p:cNvSpPr/>
          <p:nvPr/>
        </p:nvSpPr>
        <p:spPr bwMode="auto">
          <a:xfrm>
            <a:off x="6677263" y="1339588"/>
            <a:ext cx="1566968" cy="420369"/>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63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state</a:t>
            </a:r>
            <a:r>
              <a:rPr kumimoji="0" lang="en-US" sz="163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63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228" name="Rounded Rectangle 5">
            <a:extLst>
              <a:ext uri="{FF2B5EF4-FFF2-40B4-BE49-F238E27FC236}">
                <a16:creationId xmlns:a16="http://schemas.microsoft.com/office/drawing/2014/main" id="{16D238D2-D5A6-44B8-BB54-FEFC057B6620}"/>
              </a:ext>
            </a:extLst>
          </p:cNvPr>
          <p:cNvSpPr/>
          <p:nvPr/>
        </p:nvSpPr>
        <p:spPr bwMode="auto">
          <a:xfrm>
            <a:off x="8578643" y="1339589"/>
            <a:ext cx="1566968" cy="398457"/>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63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pub/sub</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229" name="Rectangle 9228">
            <a:extLst>
              <a:ext uri="{FF2B5EF4-FFF2-40B4-BE49-F238E27FC236}">
                <a16:creationId xmlns:a16="http://schemas.microsoft.com/office/drawing/2014/main" id="{DB2C2A83-E534-464F-B77F-D35C282DEE63}"/>
              </a:ext>
            </a:extLst>
          </p:cNvPr>
          <p:cNvSpPr/>
          <p:nvPr/>
        </p:nvSpPr>
        <p:spPr bwMode="auto">
          <a:xfrm>
            <a:off x="6400834" y="1095464"/>
            <a:ext cx="4876841" cy="979141"/>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31" name="TextBox 9230">
            <a:extLst>
              <a:ext uri="{FF2B5EF4-FFF2-40B4-BE49-F238E27FC236}">
                <a16:creationId xmlns:a16="http://schemas.microsoft.com/office/drawing/2014/main" id="{F5C3C3BD-FD49-4770-8D52-A37C36F71A8D}"/>
              </a:ext>
            </a:extLst>
          </p:cNvPr>
          <p:cNvSpPr txBox="1"/>
          <p:nvPr/>
        </p:nvSpPr>
        <p:spPr>
          <a:xfrm>
            <a:off x="6456058" y="1911635"/>
            <a:ext cx="1696064" cy="128046"/>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namespace: </a:t>
            </a:r>
            <a:r>
              <a:rPr kumimoji="0" lang="en-US" sz="816"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redis</a:t>
            </a:r>
            <a:endPar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103" name="Straight Arrow Connector 102">
            <a:extLst>
              <a:ext uri="{FF2B5EF4-FFF2-40B4-BE49-F238E27FC236}">
                <a16:creationId xmlns:a16="http://schemas.microsoft.com/office/drawing/2014/main" id="{17DE7E13-5A99-4502-93AA-6BBC0DC74B48}"/>
              </a:ext>
            </a:extLst>
          </p:cNvPr>
          <p:cNvCxnSpPr>
            <a:cxnSpLocks/>
          </p:cNvCxnSpPr>
          <p:nvPr/>
        </p:nvCxnSpPr>
        <p:spPr>
          <a:xfrm>
            <a:off x="8094346" y="1759957"/>
            <a:ext cx="0" cy="1164673"/>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116" name="Rounded Rectangle 5">
            <a:extLst>
              <a:ext uri="{FF2B5EF4-FFF2-40B4-BE49-F238E27FC236}">
                <a16:creationId xmlns:a16="http://schemas.microsoft.com/office/drawing/2014/main" id="{90941B2D-A71C-4CCD-9BCF-E03CD5A8770D}"/>
              </a:ext>
            </a:extLst>
          </p:cNvPr>
          <p:cNvSpPr/>
          <p:nvPr/>
        </p:nvSpPr>
        <p:spPr bwMode="auto">
          <a:xfrm>
            <a:off x="2792256" y="2880140"/>
            <a:ext cx="1575778" cy="690446"/>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17" name="Graphic 116">
            <a:extLst>
              <a:ext uri="{FF2B5EF4-FFF2-40B4-BE49-F238E27FC236}">
                <a16:creationId xmlns:a16="http://schemas.microsoft.com/office/drawing/2014/main" id="{FFE071C3-9E74-42FE-A815-51FC006A9A6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2892168" y="2962339"/>
            <a:ext cx="725004" cy="564617"/>
          </a:xfrm>
          <a:prstGeom prst="rect">
            <a:avLst/>
          </a:prstGeom>
        </p:spPr>
      </p:pic>
      <p:pic>
        <p:nvPicPr>
          <p:cNvPr id="118" name="Picture 2" descr="Image result for key icon">
            <a:extLst>
              <a:ext uri="{FF2B5EF4-FFF2-40B4-BE49-F238E27FC236}">
                <a16:creationId xmlns:a16="http://schemas.microsoft.com/office/drawing/2014/main" id="{C81CD343-9763-4BC6-AD77-263194D0A3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0424" y="2938318"/>
            <a:ext cx="237768" cy="23776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45A4D47-6FDB-4BD4-B057-C68AEC497E84}"/>
              </a:ext>
            </a:extLst>
          </p:cNvPr>
          <p:cNvSpPr txBox="1"/>
          <p:nvPr/>
        </p:nvSpPr>
        <p:spPr>
          <a:xfrm>
            <a:off x="1368747" y="3769278"/>
            <a:ext cx="420316" cy="168070"/>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SSL</a:t>
            </a:r>
          </a:p>
        </p:txBody>
      </p:sp>
      <p:sp>
        <p:nvSpPr>
          <p:cNvPr id="9220" name="TextBox 9219">
            <a:extLst>
              <a:ext uri="{FF2B5EF4-FFF2-40B4-BE49-F238E27FC236}">
                <a16:creationId xmlns:a16="http://schemas.microsoft.com/office/drawing/2014/main" id="{F841F7F3-C442-4209-B170-1D6CA8FA6B88}"/>
              </a:ext>
            </a:extLst>
          </p:cNvPr>
          <p:cNvSpPr txBox="1"/>
          <p:nvPr/>
        </p:nvSpPr>
        <p:spPr>
          <a:xfrm>
            <a:off x="8151643" y="2352993"/>
            <a:ext cx="420316" cy="168070"/>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ACL</a:t>
            </a:r>
          </a:p>
        </p:txBody>
      </p:sp>
      <p:sp>
        <p:nvSpPr>
          <p:cNvPr id="9225" name="TextBox 9224">
            <a:extLst>
              <a:ext uri="{FF2B5EF4-FFF2-40B4-BE49-F238E27FC236}">
                <a16:creationId xmlns:a16="http://schemas.microsoft.com/office/drawing/2014/main" id="{F54CAAF7-D6A4-42A0-B82A-A50D67593C1D}"/>
              </a:ext>
            </a:extLst>
          </p:cNvPr>
          <p:cNvSpPr txBox="1"/>
          <p:nvPr/>
        </p:nvSpPr>
        <p:spPr>
          <a:xfrm>
            <a:off x="8809243" y="2352993"/>
            <a:ext cx="420316" cy="168070"/>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ACL</a:t>
            </a:r>
          </a:p>
        </p:txBody>
      </p:sp>
      <p:pic>
        <p:nvPicPr>
          <p:cNvPr id="2050" name="Picture 2">
            <a:extLst>
              <a:ext uri="{FF2B5EF4-FFF2-40B4-BE49-F238E27FC236}">
                <a16:creationId xmlns:a16="http://schemas.microsoft.com/office/drawing/2014/main" id="{5BC614B1-A80F-4E24-B417-A1D025509C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3360" y="2960721"/>
            <a:ext cx="191630" cy="19163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8ADD3B92-75B2-4CDA-A531-9F189C352F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98315" y="3004869"/>
            <a:ext cx="191630" cy="1916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477437E6-4FE3-4ED4-ADD9-05595793DC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40873" y="2991563"/>
            <a:ext cx="191630" cy="1916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40DD203E-6135-4412-BAB2-F9C17513FF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24752" y="2991563"/>
            <a:ext cx="191630" cy="19163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02FF75DC-3BDD-4728-AA3C-3ED548BA2FCC}"/>
              </a:ext>
            </a:extLst>
          </p:cNvPr>
          <p:cNvGrpSpPr/>
          <p:nvPr/>
        </p:nvGrpSpPr>
        <p:grpSpPr>
          <a:xfrm>
            <a:off x="3836000" y="5702332"/>
            <a:ext cx="2737980" cy="1214874"/>
            <a:chOff x="6925401" y="5644105"/>
            <a:chExt cx="2684538" cy="1274167"/>
          </a:xfrm>
        </p:grpSpPr>
        <p:sp>
          <p:nvSpPr>
            <p:cNvPr id="70" name="Rectangle 69">
              <a:extLst>
                <a:ext uri="{FF2B5EF4-FFF2-40B4-BE49-F238E27FC236}">
                  <a16:creationId xmlns:a16="http://schemas.microsoft.com/office/drawing/2014/main" id="{048E88E1-B56D-41A9-8C5F-F9A548F42F05}"/>
                </a:ext>
              </a:extLst>
            </p:cNvPr>
            <p:cNvSpPr/>
            <p:nvPr/>
          </p:nvSpPr>
          <p:spPr bwMode="auto">
            <a:xfrm>
              <a:off x="6925401" y="5644105"/>
              <a:ext cx="2682122"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0" rIns="93260" bIns="9326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428"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a:t>
              </a:r>
              <a:r>
                <a:rPr kumimoji="0" lang="en-US" sz="1428" b="1" i="0" u="none" strike="noStrike" kern="1200" cap="none" spc="0" normalizeH="0" baseline="0" noProof="0" dirty="0" err="1">
                  <a:ln>
                    <a:noFill/>
                  </a:ln>
                  <a:solidFill>
                    <a:srgbClr val="000000"/>
                  </a:solidFill>
                  <a:effectLst/>
                  <a:uLnTx/>
                  <a:uFillTx/>
                  <a:latin typeface="Segoe UI Semibold" panose="020B0702040204020203" pitchFamily="34" charset="0"/>
                  <a:ea typeface="+mn-ea"/>
                  <a:cs typeface="Segoe UI Semibold" panose="020B0702040204020203" pitchFamily="34" charset="0"/>
                </a:rPr>
                <a:t>ecret</a:t>
              </a:r>
              <a:r>
                <a:rPr kumimoji="0" lang="en-US" sz="1428"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stores</a:t>
              </a:r>
            </a:p>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428"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428"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428"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428"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71" name="Picture 2" descr="Image result for Azure Key Vault Icon">
              <a:extLst>
                <a:ext uri="{FF2B5EF4-FFF2-40B4-BE49-F238E27FC236}">
                  <a16:creationId xmlns:a16="http://schemas.microsoft.com/office/drawing/2014/main" id="{6DADA937-4E09-49B1-8424-B3C64AF0C5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87786" y="6002724"/>
              <a:ext cx="622153" cy="33645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Image result for aws secrets manager logo">
              <a:extLst>
                <a:ext uri="{FF2B5EF4-FFF2-40B4-BE49-F238E27FC236}">
                  <a16:creationId xmlns:a16="http://schemas.microsoft.com/office/drawing/2014/main" id="{4D3914EF-4C6B-42C4-913C-BEBFC1AC33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25401" y="5877975"/>
              <a:ext cx="844391" cy="844391"/>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5083858A-1213-49BA-9085-AC74C27CED15}"/>
                </a:ext>
              </a:extLst>
            </p:cNvPr>
            <p:cNvSpPr txBox="1"/>
            <p:nvPr/>
          </p:nvSpPr>
          <p:spPr>
            <a:xfrm>
              <a:off x="9119322" y="6409411"/>
              <a:ext cx="434414" cy="268591"/>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w="3175">
                    <a:noFill/>
                  </a:ln>
                  <a:solidFill>
                    <a:srgbClr val="000000"/>
                  </a:solidFill>
                  <a:effectLst/>
                  <a:uLnTx/>
                  <a:uFillTx/>
                  <a:latin typeface="Segoe UI"/>
                  <a:ea typeface="+mn-ea"/>
                  <a:cs typeface="Segoe UI Semilight" panose="020B0402040204020203" pitchFamily="34" charset="0"/>
                </a:rPr>
                <a:t>Azure</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w="3175">
                    <a:noFill/>
                  </a:ln>
                  <a:solidFill>
                    <a:srgbClr val="000000"/>
                  </a:solidFill>
                  <a:effectLst/>
                  <a:uLnTx/>
                  <a:uFillTx/>
                  <a:latin typeface="Segoe UI"/>
                  <a:ea typeface="+mn-ea"/>
                  <a:cs typeface="Segoe UI Semilight" panose="020B0402040204020203" pitchFamily="34" charset="0"/>
                </a:rPr>
                <a:t>Key Vault</a:t>
              </a:r>
            </a:p>
          </p:txBody>
        </p:sp>
        <p:pic>
          <p:nvPicPr>
            <p:cNvPr id="74" name="Picture 8" descr="Image result for hashicorp vault">
              <a:extLst>
                <a:ext uri="{FF2B5EF4-FFF2-40B4-BE49-F238E27FC236}">
                  <a16:creationId xmlns:a16="http://schemas.microsoft.com/office/drawing/2014/main" id="{CE25AC26-7BB2-4B32-BC4C-885791F418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34340" y="6007733"/>
              <a:ext cx="622153" cy="60682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2" descr="Image result for googel Cloud Key Management Service ">
              <a:extLst>
                <a:ext uri="{FF2B5EF4-FFF2-40B4-BE49-F238E27FC236}">
                  <a16:creationId xmlns:a16="http://schemas.microsoft.com/office/drawing/2014/main" id="{0B268158-856C-4E0B-A1E0-9D706F23593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89958" y="6002724"/>
              <a:ext cx="853324" cy="43793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9B4EBDE3-DB55-4D58-B77A-AFC735C06BE0}"/>
                </a:ext>
              </a:extLst>
            </p:cNvPr>
            <p:cNvSpPr txBox="1"/>
            <p:nvPr/>
          </p:nvSpPr>
          <p:spPr>
            <a:xfrm>
              <a:off x="7835712" y="6447303"/>
              <a:ext cx="1422778" cy="268591"/>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w="3175">
                    <a:noFill/>
                  </a:ln>
                  <a:solidFill>
                    <a:srgbClr val="000000"/>
                  </a:solidFill>
                  <a:effectLst/>
                  <a:uLnTx/>
                  <a:uFillTx/>
                  <a:latin typeface="Segoe UI"/>
                  <a:ea typeface="+mn-ea"/>
                  <a:cs typeface="Segoe UI Semilight" panose="020B0402040204020203" pitchFamily="34" charset="0"/>
                </a:rPr>
                <a:t>GCP</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w="3175">
                    <a:noFill/>
                  </a:ln>
                  <a:solidFill>
                    <a:srgbClr val="000000"/>
                  </a:solidFill>
                  <a:effectLst/>
                  <a:uLnTx/>
                  <a:uFillTx/>
                  <a:latin typeface="Segoe UI"/>
                  <a:ea typeface="+mn-ea"/>
                  <a:cs typeface="Segoe UI Semilight" panose="020B0402040204020203" pitchFamily="34" charset="0"/>
                </a:rPr>
                <a:t>Secret Manager/KMS</a:t>
              </a:r>
            </a:p>
          </p:txBody>
        </p:sp>
      </p:grpSp>
      <p:cxnSp>
        <p:nvCxnSpPr>
          <p:cNvPr id="78" name="Straight Arrow Connector 77">
            <a:extLst>
              <a:ext uri="{FF2B5EF4-FFF2-40B4-BE49-F238E27FC236}">
                <a16:creationId xmlns:a16="http://schemas.microsoft.com/office/drawing/2014/main" id="{6131ACDE-F7E2-47CC-8FDC-D8C942340025}"/>
              </a:ext>
            </a:extLst>
          </p:cNvPr>
          <p:cNvCxnSpPr>
            <a:cxnSpLocks/>
          </p:cNvCxnSpPr>
          <p:nvPr/>
        </p:nvCxnSpPr>
        <p:spPr>
          <a:xfrm flipV="1">
            <a:off x="4774330" y="3363380"/>
            <a:ext cx="0" cy="232949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73F96B3-A5CE-4278-A6ED-0B6949EE8A09}"/>
              </a:ext>
            </a:extLst>
          </p:cNvPr>
          <p:cNvCxnSpPr>
            <a:cxnSpLocks/>
          </p:cNvCxnSpPr>
          <p:nvPr/>
        </p:nvCxnSpPr>
        <p:spPr>
          <a:xfrm>
            <a:off x="4764378" y="3357010"/>
            <a:ext cx="222795" cy="532"/>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233" name="TextBox 9232">
            <a:extLst>
              <a:ext uri="{FF2B5EF4-FFF2-40B4-BE49-F238E27FC236}">
                <a16:creationId xmlns:a16="http://schemas.microsoft.com/office/drawing/2014/main" id="{F6E5F5C0-F962-4FFE-A918-AA8AC83224E9}"/>
              </a:ext>
            </a:extLst>
          </p:cNvPr>
          <p:cNvSpPr txBox="1"/>
          <p:nvPr/>
        </p:nvSpPr>
        <p:spPr>
          <a:xfrm>
            <a:off x="4830337" y="4852255"/>
            <a:ext cx="420316" cy="168070"/>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ACL</a:t>
            </a:r>
          </a:p>
        </p:txBody>
      </p:sp>
      <p:pic>
        <p:nvPicPr>
          <p:cNvPr id="4098" name="Picture 2">
            <a:extLst>
              <a:ext uri="{FF2B5EF4-FFF2-40B4-BE49-F238E27FC236}">
                <a16:creationId xmlns:a16="http://schemas.microsoft.com/office/drawing/2014/main" id="{5A99EDA2-EDEE-48C8-8BD3-B0371A1E578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68952" y="5772356"/>
            <a:ext cx="842097" cy="239033"/>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0E7D0375-39F0-4DDE-AE2E-0F482EB89368}"/>
              </a:ext>
            </a:extLst>
          </p:cNvPr>
          <p:cNvSpPr txBox="1"/>
          <p:nvPr/>
        </p:nvSpPr>
        <p:spPr>
          <a:xfrm>
            <a:off x="9094519" y="5741354"/>
            <a:ext cx="3312575" cy="262241"/>
          </a:xfrm>
          <a:prstGeom prst="rect">
            <a:avLst/>
          </a:prstGeom>
          <a:noFill/>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solidFill>
                <a:effectLst/>
                <a:uLnTx/>
                <a:uFillTx/>
                <a:latin typeface="PT Sans"/>
                <a:ea typeface="+mn-ea"/>
                <a:cs typeface="+mn-cs"/>
              </a:rPr>
              <a:t>identity control plane for distributed systems</a:t>
            </a:r>
            <a:endParaRPr kumimoji="0" lang="en-US" sz="1071"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232" name="Picture 2" descr="Image result for key icon">
            <a:extLst>
              <a:ext uri="{FF2B5EF4-FFF2-40B4-BE49-F238E27FC236}">
                <a16:creationId xmlns:a16="http://schemas.microsoft.com/office/drawing/2014/main" id="{F9FE5260-DF6F-426F-B75A-A56848F64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68953" y="6088612"/>
            <a:ext cx="237768" cy="237768"/>
          </a:xfrm>
          <a:prstGeom prst="rect">
            <a:avLst/>
          </a:prstGeom>
          <a:noFill/>
          <a:extLst>
            <a:ext uri="{909E8E84-426E-40DD-AFC4-6F175D3DCCD1}">
              <a14:hiddenFill xmlns:a14="http://schemas.microsoft.com/office/drawing/2010/main">
                <a:solidFill>
                  <a:srgbClr val="FFFFFF"/>
                </a:solidFill>
              </a14:hiddenFill>
            </a:ext>
          </a:extLst>
        </p:spPr>
      </p:pic>
      <p:sp>
        <p:nvSpPr>
          <p:cNvPr id="9234" name="TextBox 9233">
            <a:extLst>
              <a:ext uri="{FF2B5EF4-FFF2-40B4-BE49-F238E27FC236}">
                <a16:creationId xmlns:a16="http://schemas.microsoft.com/office/drawing/2014/main" id="{E62BCDBA-D39C-498A-B729-E49E6FC7DAE2}"/>
              </a:ext>
            </a:extLst>
          </p:cNvPr>
          <p:cNvSpPr txBox="1"/>
          <p:nvPr/>
        </p:nvSpPr>
        <p:spPr>
          <a:xfrm>
            <a:off x="8500771" y="6059491"/>
            <a:ext cx="2845430" cy="266818"/>
          </a:xfrm>
          <a:prstGeom prst="rect">
            <a:avLst/>
          </a:prstGeom>
          <a:noFill/>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solidFill>
                <a:effectLst/>
                <a:uLnTx/>
                <a:uFillTx/>
                <a:latin typeface="PT Sans"/>
                <a:ea typeface="+mn-ea"/>
                <a:cs typeface="+mn-cs"/>
              </a:rPr>
              <a:t>X.509 cert</a:t>
            </a:r>
            <a:endParaRPr kumimoji="0" lang="en-US" sz="1071"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35" name="Rectangle 9234">
            <a:extLst>
              <a:ext uri="{FF2B5EF4-FFF2-40B4-BE49-F238E27FC236}">
                <a16:creationId xmlns:a16="http://schemas.microsoft.com/office/drawing/2014/main" id="{5CE27CFB-D42C-49C0-B90E-6372FFDFCB34}"/>
              </a:ext>
            </a:extLst>
          </p:cNvPr>
          <p:cNvSpPr/>
          <p:nvPr/>
        </p:nvSpPr>
        <p:spPr bwMode="auto">
          <a:xfrm>
            <a:off x="2383499" y="1088251"/>
            <a:ext cx="3738143" cy="981115"/>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36" name="TextBox 9235">
            <a:extLst>
              <a:ext uri="{FF2B5EF4-FFF2-40B4-BE49-F238E27FC236}">
                <a16:creationId xmlns:a16="http://schemas.microsoft.com/office/drawing/2014/main" id="{CDB62094-8879-474B-8B00-6345121C9974}"/>
              </a:ext>
            </a:extLst>
          </p:cNvPr>
          <p:cNvSpPr txBox="1"/>
          <p:nvPr/>
        </p:nvSpPr>
        <p:spPr>
          <a:xfrm>
            <a:off x="2465874" y="1913130"/>
            <a:ext cx="1696064" cy="128046"/>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namespace: </a:t>
            </a:r>
            <a:r>
              <a:rPr kumimoji="0" lang="en-US" sz="816"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dapr</a:t>
            </a: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-system</a:t>
            </a:r>
          </a:p>
        </p:txBody>
      </p:sp>
      <p:grpSp>
        <p:nvGrpSpPr>
          <p:cNvPr id="91" name="Group 90">
            <a:extLst>
              <a:ext uri="{FF2B5EF4-FFF2-40B4-BE49-F238E27FC236}">
                <a16:creationId xmlns:a16="http://schemas.microsoft.com/office/drawing/2014/main" id="{D130B83F-5CEC-4941-A700-B6F974784E6C}"/>
              </a:ext>
            </a:extLst>
          </p:cNvPr>
          <p:cNvGrpSpPr/>
          <p:nvPr/>
        </p:nvGrpSpPr>
        <p:grpSpPr>
          <a:xfrm>
            <a:off x="2585289" y="1225968"/>
            <a:ext cx="3334561" cy="603563"/>
            <a:chOff x="882353" y="2438141"/>
            <a:chExt cx="7116968" cy="1159824"/>
          </a:xfrm>
        </p:grpSpPr>
        <p:grpSp>
          <p:nvGrpSpPr>
            <p:cNvPr id="92" name="Group 91">
              <a:extLst>
                <a:ext uri="{FF2B5EF4-FFF2-40B4-BE49-F238E27FC236}">
                  <a16:creationId xmlns:a16="http://schemas.microsoft.com/office/drawing/2014/main" id="{5B9CD6E6-D873-43B5-B97A-52D3A1D5C525}"/>
                </a:ext>
              </a:extLst>
            </p:cNvPr>
            <p:cNvGrpSpPr/>
            <p:nvPr/>
          </p:nvGrpSpPr>
          <p:grpSpPr>
            <a:xfrm>
              <a:off x="882353" y="2447171"/>
              <a:ext cx="1638077" cy="1150794"/>
              <a:chOff x="1055073" y="2447171"/>
              <a:chExt cx="1638077" cy="1150794"/>
            </a:xfrm>
          </p:grpSpPr>
          <p:sp>
            <p:nvSpPr>
              <p:cNvPr id="109" name="Rectangle 108">
                <a:extLst>
                  <a:ext uri="{FF2B5EF4-FFF2-40B4-BE49-F238E27FC236}">
                    <a16:creationId xmlns:a16="http://schemas.microsoft.com/office/drawing/2014/main" id="{4FA6B2C6-4086-48B6-9852-A526DA4A1E49}"/>
                  </a:ext>
                </a:extLst>
              </p:cNvPr>
              <p:cNvSpPr/>
              <p:nvPr/>
            </p:nvSpPr>
            <p:spPr bwMode="auto">
              <a:xfrm>
                <a:off x="1055073" y="2447171"/>
                <a:ext cx="1638077" cy="1150794"/>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110" name="Rounded Rectangle 5">
                <a:extLst>
                  <a:ext uri="{FF2B5EF4-FFF2-40B4-BE49-F238E27FC236}">
                    <a16:creationId xmlns:a16="http://schemas.microsoft.com/office/drawing/2014/main" id="{8EEB18F2-2F0F-4FA4-8F50-9F3D324A9D1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612" b="0" i="0" u="none" strike="noStrike" kern="1200" cap="none" spc="306" normalizeH="0" baseline="0" noProof="0" dirty="0">
                  <a:ln>
                    <a:noFill/>
                  </a:ln>
                  <a:solidFill>
                    <a:srgbClr val="000000"/>
                  </a:solidFill>
                  <a:effectLst/>
                  <a:uLnTx/>
                  <a:uFillTx/>
                  <a:latin typeface="Segoe UI Semibold"/>
                  <a:ea typeface="+mn-ea"/>
                  <a:cs typeface="Segoe UI" pitchFamily="34" charset="0"/>
                </a:endParaRPr>
              </a:p>
            </p:txBody>
          </p:sp>
          <p:pic>
            <p:nvPicPr>
              <p:cNvPr id="111" name="Graphic 110">
                <a:extLst>
                  <a:ext uri="{FF2B5EF4-FFF2-40B4-BE49-F238E27FC236}">
                    <a16:creationId xmlns:a16="http://schemas.microsoft.com/office/drawing/2014/main" id="{F89C8570-07C8-457B-AD5C-4EC28460D77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1654796" y="2737175"/>
                <a:ext cx="451813" cy="351862"/>
              </a:xfrm>
              <a:prstGeom prst="rect">
                <a:avLst/>
              </a:prstGeom>
            </p:spPr>
          </p:pic>
          <p:sp>
            <p:nvSpPr>
              <p:cNvPr id="112" name="Rectangle 111">
                <a:extLst>
                  <a:ext uri="{FF2B5EF4-FFF2-40B4-BE49-F238E27FC236}">
                    <a16:creationId xmlns:a16="http://schemas.microsoft.com/office/drawing/2014/main" id="{00E579D3-C5AF-4138-9AE8-E788BB8ECEA0}"/>
                  </a:ext>
                </a:extLst>
              </p:cNvPr>
              <p:cNvSpPr/>
              <p:nvPr/>
            </p:nvSpPr>
            <p:spPr>
              <a:xfrm>
                <a:off x="1432095" y="3106054"/>
                <a:ext cx="904352" cy="369212"/>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10" normalizeH="0" baseline="0" noProof="0" dirty="0">
                    <a:ln>
                      <a:noFill/>
                    </a:ln>
                    <a:solidFill>
                      <a:srgbClr val="0D2192"/>
                    </a:solidFill>
                    <a:effectLst/>
                    <a:uLnTx/>
                    <a:uFillTx/>
                    <a:latin typeface="Segoe UI"/>
                    <a:ea typeface="+mn-ea"/>
                    <a:cs typeface="Segoe UI" pitchFamily="34" charset="0"/>
                  </a:rPr>
                  <a:t>Actor Placement</a:t>
                </a:r>
              </a:p>
            </p:txBody>
          </p:sp>
        </p:grpSp>
        <p:grpSp>
          <p:nvGrpSpPr>
            <p:cNvPr id="93" name="Group 92">
              <a:extLst>
                <a:ext uri="{FF2B5EF4-FFF2-40B4-BE49-F238E27FC236}">
                  <a16:creationId xmlns:a16="http://schemas.microsoft.com/office/drawing/2014/main" id="{E14BE5E0-04E2-42C3-8568-20B7B1E7A4C6}"/>
                </a:ext>
              </a:extLst>
            </p:cNvPr>
            <p:cNvGrpSpPr/>
            <p:nvPr/>
          </p:nvGrpSpPr>
          <p:grpSpPr>
            <a:xfrm>
              <a:off x="2719023" y="2447171"/>
              <a:ext cx="1638077" cy="1150794"/>
              <a:chOff x="1055073" y="2447171"/>
              <a:chExt cx="1638077" cy="1150794"/>
            </a:xfrm>
          </p:grpSpPr>
          <p:sp>
            <p:nvSpPr>
              <p:cNvPr id="105" name="Rectangle 104">
                <a:extLst>
                  <a:ext uri="{FF2B5EF4-FFF2-40B4-BE49-F238E27FC236}">
                    <a16:creationId xmlns:a16="http://schemas.microsoft.com/office/drawing/2014/main" id="{7DD57FCA-8037-434F-98B7-21CC6CD56E5A}"/>
                  </a:ext>
                </a:extLst>
              </p:cNvPr>
              <p:cNvSpPr/>
              <p:nvPr/>
            </p:nvSpPr>
            <p:spPr bwMode="auto">
              <a:xfrm>
                <a:off x="1055073" y="2447171"/>
                <a:ext cx="1638077" cy="1150794"/>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106" name="Rounded Rectangle 5">
                <a:extLst>
                  <a:ext uri="{FF2B5EF4-FFF2-40B4-BE49-F238E27FC236}">
                    <a16:creationId xmlns:a16="http://schemas.microsoft.com/office/drawing/2014/main" id="{E5A728D6-04CB-44C0-9154-B161A32E358B}"/>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612" b="0" i="0" u="none" strike="noStrike" kern="1200" cap="none" spc="306" normalizeH="0" baseline="0" noProof="0" dirty="0">
                  <a:ln>
                    <a:noFill/>
                  </a:ln>
                  <a:solidFill>
                    <a:srgbClr val="000000"/>
                  </a:solidFill>
                  <a:effectLst/>
                  <a:uLnTx/>
                  <a:uFillTx/>
                  <a:latin typeface="Segoe UI Semibold"/>
                  <a:ea typeface="+mn-ea"/>
                  <a:cs typeface="Segoe UI" pitchFamily="34" charset="0"/>
                </a:endParaRPr>
              </a:p>
            </p:txBody>
          </p:sp>
          <p:pic>
            <p:nvPicPr>
              <p:cNvPr id="107" name="Graphic 106">
                <a:extLst>
                  <a:ext uri="{FF2B5EF4-FFF2-40B4-BE49-F238E27FC236}">
                    <a16:creationId xmlns:a16="http://schemas.microsoft.com/office/drawing/2014/main" id="{EACD257E-CF3F-4959-8711-5879BD9E3C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1650574" y="2756107"/>
                <a:ext cx="451813" cy="351862"/>
              </a:xfrm>
              <a:prstGeom prst="rect">
                <a:avLst/>
              </a:prstGeom>
            </p:spPr>
          </p:pic>
          <p:sp>
            <p:nvSpPr>
              <p:cNvPr id="108" name="Rectangle 107">
                <a:extLst>
                  <a:ext uri="{FF2B5EF4-FFF2-40B4-BE49-F238E27FC236}">
                    <a16:creationId xmlns:a16="http://schemas.microsoft.com/office/drawing/2014/main" id="{FBA92163-5B4D-4450-9EC3-B1F400FFC401}"/>
                  </a:ext>
                </a:extLst>
              </p:cNvPr>
              <p:cNvSpPr/>
              <p:nvPr/>
            </p:nvSpPr>
            <p:spPr>
              <a:xfrm>
                <a:off x="1405843" y="3124985"/>
                <a:ext cx="921854" cy="369212"/>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4" name="Group 93">
              <a:extLst>
                <a:ext uri="{FF2B5EF4-FFF2-40B4-BE49-F238E27FC236}">
                  <a16:creationId xmlns:a16="http://schemas.microsoft.com/office/drawing/2014/main" id="{6CAFD2D6-6F75-4009-8F02-ED634234E88E}"/>
                </a:ext>
              </a:extLst>
            </p:cNvPr>
            <p:cNvGrpSpPr/>
            <p:nvPr/>
          </p:nvGrpSpPr>
          <p:grpSpPr>
            <a:xfrm>
              <a:off x="6361244" y="2438141"/>
              <a:ext cx="1638077" cy="1159824"/>
              <a:chOff x="1055073" y="2438141"/>
              <a:chExt cx="1638077" cy="1159824"/>
            </a:xfrm>
          </p:grpSpPr>
          <p:sp>
            <p:nvSpPr>
              <p:cNvPr id="100" name="Rectangle 99">
                <a:extLst>
                  <a:ext uri="{FF2B5EF4-FFF2-40B4-BE49-F238E27FC236}">
                    <a16:creationId xmlns:a16="http://schemas.microsoft.com/office/drawing/2014/main" id="{553013D9-B0C4-4403-A60E-255923A41832}"/>
                  </a:ext>
                </a:extLst>
              </p:cNvPr>
              <p:cNvSpPr/>
              <p:nvPr/>
            </p:nvSpPr>
            <p:spPr bwMode="auto">
              <a:xfrm>
                <a:off x="1055073" y="2438141"/>
                <a:ext cx="1638077" cy="1159824"/>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101" name="Rounded Rectangle 5">
                <a:extLst>
                  <a:ext uri="{FF2B5EF4-FFF2-40B4-BE49-F238E27FC236}">
                    <a16:creationId xmlns:a16="http://schemas.microsoft.com/office/drawing/2014/main" id="{4D0D1D6D-6BAC-4CBD-AEAB-6916988E27C4}"/>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612" b="0" i="0" u="none" strike="noStrike" kern="1200" cap="none" spc="306" normalizeH="0" baseline="0" noProof="0" dirty="0">
                  <a:ln>
                    <a:noFill/>
                  </a:ln>
                  <a:solidFill>
                    <a:srgbClr val="000000"/>
                  </a:solidFill>
                  <a:effectLst/>
                  <a:uLnTx/>
                  <a:uFillTx/>
                  <a:latin typeface="Segoe UI Semibold"/>
                  <a:ea typeface="+mn-ea"/>
                  <a:cs typeface="Segoe UI" pitchFamily="34" charset="0"/>
                </a:endParaRPr>
              </a:p>
            </p:txBody>
          </p:sp>
          <p:pic>
            <p:nvPicPr>
              <p:cNvPr id="102" name="Graphic 101">
                <a:extLst>
                  <a:ext uri="{FF2B5EF4-FFF2-40B4-BE49-F238E27FC236}">
                    <a16:creationId xmlns:a16="http://schemas.microsoft.com/office/drawing/2014/main" id="{347ECA0D-D40E-4D33-87E0-7878D07912F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1635525" y="2750068"/>
                <a:ext cx="451813" cy="351862"/>
              </a:xfrm>
              <a:prstGeom prst="rect">
                <a:avLst/>
              </a:prstGeom>
            </p:spPr>
          </p:pic>
          <p:sp>
            <p:nvSpPr>
              <p:cNvPr id="104" name="Rectangle 103">
                <a:extLst>
                  <a:ext uri="{FF2B5EF4-FFF2-40B4-BE49-F238E27FC236}">
                    <a16:creationId xmlns:a16="http://schemas.microsoft.com/office/drawing/2014/main" id="{20A0FB28-270C-4BE8-99C2-362C11485583}"/>
                  </a:ext>
                </a:extLst>
              </p:cNvPr>
              <p:cNvSpPr/>
              <p:nvPr/>
            </p:nvSpPr>
            <p:spPr>
              <a:xfrm>
                <a:off x="1451208" y="3156723"/>
                <a:ext cx="842453" cy="184607"/>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10" normalizeH="0" baseline="0" noProof="0" dirty="0">
                    <a:ln>
                      <a:noFill/>
                    </a:ln>
                    <a:solidFill>
                      <a:srgbClr val="0D2192"/>
                    </a:solidFill>
                    <a:effectLst/>
                    <a:uLnTx/>
                    <a:uFillTx/>
                    <a:latin typeface="Segoe UI"/>
                    <a:ea typeface="+mn-ea"/>
                    <a:cs typeface="Segoe UI" pitchFamily="34" charset="0"/>
                  </a:rPr>
                  <a:t>Operator</a:t>
                </a:r>
              </a:p>
            </p:txBody>
          </p:sp>
        </p:grpSp>
        <p:grpSp>
          <p:nvGrpSpPr>
            <p:cNvPr id="95" name="Group 94">
              <a:extLst>
                <a:ext uri="{FF2B5EF4-FFF2-40B4-BE49-F238E27FC236}">
                  <a16:creationId xmlns:a16="http://schemas.microsoft.com/office/drawing/2014/main" id="{78BD3AE8-966F-433F-9E17-4AB23615B6AC}"/>
                </a:ext>
              </a:extLst>
            </p:cNvPr>
            <p:cNvGrpSpPr/>
            <p:nvPr/>
          </p:nvGrpSpPr>
          <p:grpSpPr>
            <a:xfrm>
              <a:off x="4532221" y="2438141"/>
              <a:ext cx="1638077" cy="1150794"/>
              <a:chOff x="1055073" y="2447171"/>
              <a:chExt cx="1638077" cy="1150794"/>
            </a:xfrm>
          </p:grpSpPr>
          <p:sp>
            <p:nvSpPr>
              <p:cNvPr id="96" name="Rectangle 95">
                <a:extLst>
                  <a:ext uri="{FF2B5EF4-FFF2-40B4-BE49-F238E27FC236}">
                    <a16:creationId xmlns:a16="http://schemas.microsoft.com/office/drawing/2014/main" id="{CA144F7C-EC55-42CF-84BD-CE89AE3269F4}"/>
                  </a:ext>
                </a:extLst>
              </p:cNvPr>
              <p:cNvSpPr/>
              <p:nvPr/>
            </p:nvSpPr>
            <p:spPr bwMode="auto">
              <a:xfrm>
                <a:off x="1055073" y="2447171"/>
                <a:ext cx="1638077" cy="1150794"/>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97" name="Rounded Rectangle 5">
                <a:extLst>
                  <a:ext uri="{FF2B5EF4-FFF2-40B4-BE49-F238E27FC236}">
                    <a16:creationId xmlns:a16="http://schemas.microsoft.com/office/drawing/2014/main" id="{6C2F0577-248B-4CB5-9D5C-A5D351AC13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612" b="0" i="0" u="none" strike="noStrike" kern="1200" cap="none" spc="306" normalizeH="0" baseline="0" noProof="0" dirty="0">
                  <a:ln>
                    <a:noFill/>
                  </a:ln>
                  <a:solidFill>
                    <a:srgbClr val="000000"/>
                  </a:solidFill>
                  <a:effectLst/>
                  <a:uLnTx/>
                  <a:uFillTx/>
                  <a:latin typeface="Segoe UI Semibold"/>
                  <a:ea typeface="+mn-ea"/>
                  <a:cs typeface="Segoe UI" pitchFamily="34" charset="0"/>
                </a:endParaRPr>
              </a:p>
            </p:txBody>
          </p:sp>
          <p:pic>
            <p:nvPicPr>
              <p:cNvPr id="98" name="Graphic 97">
                <a:extLst>
                  <a:ext uri="{FF2B5EF4-FFF2-40B4-BE49-F238E27FC236}">
                    <a16:creationId xmlns:a16="http://schemas.microsoft.com/office/drawing/2014/main" id="{075710AA-56AD-42DA-A3A5-48006086B68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1650574" y="2681861"/>
                <a:ext cx="451813" cy="351862"/>
              </a:xfrm>
              <a:prstGeom prst="rect">
                <a:avLst/>
              </a:prstGeom>
            </p:spPr>
          </p:pic>
          <p:sp>
            <p:nvSpPr>
              <p:cNvPr id="99" name="Rectangle 98">
                <a:extLst>
                  <a:ext uri="{FF2B5EF4-FFF2-40B4-BE49-F238E27FC236}">
                    <a16:creationId xmlns:a16="http://schemas.microsoft.com/office/drawing/2014/main" id="{E0C76707-D425-43F0-862D-A79BB5E6173C}"/>
                  </a:ext>
                </a:extLst>
              </p:cNvPr>
              <p:cNvSpPr/>
              <p:nvPr/>
            </p:nvSpPr>
            <p:spPr>
              <a:xfrm>
                <a:off x="1157067" y="3050740"/>
                <a:ext cx="1482069" cy="369212"/>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10" normalizeH="0" baseline="0" noProof="0" dirty="0">
                    <a:ln>
                      <a:noFill/>
                    </a:ln>
                    <a:solidFill>
                      <a:srgbClr val="0D2192"/>
                    </a:solidFill>
                    <a:effectLst/>
                    <a:uLnTx/>
                    <a:uFillTx/>
                    <a:latin typeface="Segoe UI"/>
                    <a:ea typeface="+mn-ea"/>
                    <a:cs typeface="Segoe UI" pitchFamily="34" charset="0"/>
                  </a:rPr>
                  <a:t>Sentry</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10" normalizeH="0" baseline="0" noProof="0" dirty="0">
                    <a:ln>
                      <a:noFill/>
                    </a:ln>
                    <a:solidFill>
                      <a:srgbClr val="0D2192"/>
                    </a:solidFill>
                    <a:effectLst/>
                    <a:uLnTx/>
                    <a:uFillTx/>
                    <a:latin typeface="Segoe UI"/>
                    <a:ea typeface="+mn-ea"/>
                    <a:cs typeface="Segoe UI" pitchFamily="34" charset="0"/>
                  </a:rPr>
                  <a:t>CA and Identity</a:t>
                </a:r>
              </a:p>
            </p:txBody>
          </p:sp>
        </p:grpSp>
      </p:grpSp>
      <p:sp>
        <p:nvSpPr>
          <p:cNvPr id="9243" name="Rounded Rectangle 5">
            <a:extLst>
              <a:ext uri="{FF2B5EF4-FFF2-40B4-BE49-F238E27FC236}">
                <a16:creationId xmlns:a16="http://schemas.microsoft.com/office/drawing/2014/main" id="{570AB5E5-02E7-4EE6-8EC5-7048E8AD9AC4}"/>
              </a:ext>
            </a:extLst>
          </p:cNvPr>
          <p:cNvSpPr/>
          <p:nvPr/>
        </p:nvSpPr>
        <p:spPr bwMode="auto">
          <a:xfrm>
            <a:off x="8266749" y="4883826"/>
            <a:ext cx="1831744" cy="420369"/>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63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secrets</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21" name="Straight Arrow Connector 120">
            <a:extLst>
              <a:ext uri="{FF2B5EF4-FFF2-40B4-BE49-F238E27FC236}">
                <a16:creationId xmlns:a16="http://schemas.microsoft.com/office/drawing/2014/main" id="{EDE98DED-45EB-45B4-BF69-A3CC59B1596C}"/>
              </a:ext>
            </a:extLst>
          </p:cNvPr>
          <p:cNvCxnSpPr>
            <a:cxnSpLocks/>
            <a:stCxn id="9243" idx="0"/>
          </p:cNvCxnSpPr>
          <p:nvPr/>
        </p:nvCxnSpPr>
        <p:spPr>
          <a:xfrm flipH="1" flipV="1">
            <a:off x="9179502" y="3202027"/>
            <a:ext cx="3119" cy="1681799"/>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2049" name="TextBox 2048">
            <a:extLst>
              <a:ext uri="{FF2B5EF4-FFF2-40B4-BE49-F238E27FC236}">
                <a16:creationId xmlns:a16="http://schemas.microsoft.com/office/drawing/2014/main" id="{570A7E88-3782-4AA1-A8FE-E53501ECB8A0}"/>
              </a:ext>
            </a:extLst>
          </p:cNvPr>
          <p:cNvSpPr txBox="1"/>
          <p:nvPr/>
        </p:nvSpPr>
        <p:spPr>
          <a:xfrm>
            <a:off x="8924562" y="3806058"/>
            <a:ext cx="420316" cy="168070"/>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ACL</a:t>
            </a:r>
          </a:p>
        </p:txBody>
      </p:sp>
      <p:sp>
        <p:nvSpPr>
          <p:cNvPr id="2052" name="Title 1">
            <a:extLst>
              <a:ext uri="{FF2B5EF4-FFF2-40B4-BE49-F238E27FC236}">
                <a16:creationId xmlns:a16="http://schemas.microsoft.com/office/drawing/2014/main" id="{039DCBCB-BE83-42C8-9F2F-DF99CE6CAC14}"/>
              </a:ext>
            </a:extLst>
          </p:cNvPr>
          <p:cNvSpPr txBox="1">
            <a:spLocks/>
          </p:cNvSpPr>
          <p:nvPr/>
        </p:nvSpPr>
        <p:spPr>
          <a:xfrm>
            <a:off x="113773" y="31033"/>
            <a:ext cx="10031838" cy="56502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Dapr Security in Production on Kubernetes</a:t>
            </a:r>
          </a:p>
        </p:txBody>
      </p:sp>
      <p:cxnSp>
        <p:nvCxnSpPr>
          <p:cNvPr id="26" name="Straight Arrow Connector 25">
            <a:extLst>
              <a:ext uri="{FF2B5EF4-FFF2-40B4-BE49-F238E27FC236}">
                <a16:creationId xmlns:a16="http://schemas.microsoft.com/office/drawing/2014/main" id="{92BC84DA-E572-4855-A261-88415B1A0652}"/>
              </a:ext>
            </a:extLst>
          </p:cNvPr>
          <p:cNvCxnSpPr>
            <a:cxnSpLocks/>
          </p:cNvCxnSpPr>
          <p:nvPr/>
        </p:nvCxnSpPr>
        <p:spPr>
          <a:xfrm flipH="1" flipV="1">
            <a:off x="9179502" y="3202027"/>
            <a:ext cx="3119" cy="1681799"/>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9216" name="Straight Arrow Connector 9215">
            <a:extLst>
              <a:ext uri="{FF2B5EF4-FFF2-40B4-BE49-F238E27FC236}">
                <a16:creationId xmlns:a16="http://schemas.microsoft.com/office/drawing/2014/main" id="{7F920C4A-A8B6-435B-8A4F-A923954C2841}"/>
              </a:ext>
            </a:extLst>
          </p:cNvPr>
          <p:cNvCxnSpPr>
            <a:cxnSpLocks/>
          </p:cNvCxnSpPr>
          <p:nvPr/>
        </p:nvCxnSpPr>
        <p:spPr>
          <a:xfrm flipV="1">
            <a:off x="8785791" y="3209390"/>
            <a:ext cx="393712" cy="1"/>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8092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05CBD5-4F2C-4D7A-96F3-CDA7D2C52E4D}"/>
              </a:ext>
            </a:extLst>
          </p:cNvPr>
          <p:cNvSpPr/>
          <p:nvPr/>
        </p:nvSpPr>
        <p:spPr bwMode="auto">
          <a:xfrm>
            <a:off x="6744890" y="1891776"/>
            <a:ext cx="5458155" cy="345553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554780" y="1874938"/>
            <a:ext cx="4941676" cy="345553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338090" y="3352608"/>
            <a:ext cx="1708942" cy="1705778"/>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10182656" y="3197174"/>
            <a:ext cx="1708942" cy="1705778"/>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497135" y="3263190"/>
            <a:ext cx="1064275" cy="606488"/>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714092" y="3894294"/>
            <a:ext cx="645074"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404365" y="3052831"/>
            <a:ext cx="1708942" cy="1705778"/>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10027222" y="3041740"/>
            <a:ext cx="1708942" cy="1705778"/>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375869" y="3359960"/>
            <a:ext cx="1771946" cy="1768665"/>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872173" y="2989943"/>
            <a:ext cx="1771946" cy="1768665"/>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333" t="18330" r="9333" b="18330"/>
          <a:stretch/>
        </p:blipFill>
        <p:spPr>
          <a:xfrm>
            <a:off x="4809845" y="3556056"/>
            <a:ext cx="897981" cy="69932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333" t="18330" r="9333" b="18330"/>
          <a:stretch/>
        </p:blipFill>
        <p:spPr>
          <a:xfrm>
            <a:off x="10461085" y="3582827"/>
            <a:ext cx="897981" cy="69932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33429" y="535903"/>
            <a:ext cx="10348913" cy="156951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50706" rtl="0" eaLnBrk="1" fontAlgn="auto" latinLnBrk="0" hangingPunct="1">
              <a:lnSpc>
                <a:spcPct val="90000"/>
              </a:lnSpc>
              <a:spcBef>
                <a:spcPct val="0"/>
              </a:spcBef>
              <a:spcAft>
                <a:spcPts val="612"/>
              </a:spcAft>
              <a:buClrTx/>
              <a:buSzTx/>
              <a:buFontTx/>
              <a:buNone/>
              <a:tabLst/>
              <a:defRPr/>
            </a:pPr>
            <a:r>
              <a:rPr kumimoji="0" lang="en-US" sz="3672" b="0" i="0" u="none" strike="noStrike" kern="1200" cap="none" spc="0" normalizeH="0" baseline="0" noProof="0" dirty="0">
                <a:ln>
                  <a:noFill/>
                </a:ln>
                <a:solidFill>
                  <a:srgbClr val="000000"/>
                </a:solidFill>
                <a:effectLst/>
                <a:uLnTx/>
                <a:uFillTx/>
                <a:latin typeface="Segoe UI Semibold"/>
                <a:ea typeface="+mn-ea"/>
                <a:cs typeface="+mn-cs"/>
              </a:rPr>
              <a:t>Secure ingress communication</a:t>
            </a:r>
          </a:p>
          <a:p>
            <a:pPr marL="0" marR="0" lvl="0" indent="0" algn="l" defTabSz="1450706" rtl="0" eaLnBrk="1" fontAlgn="auto" latinLnBrk="0" hangingPunct="1">
              <a:lnSpc>
                <a:spcPct val="90000"/>
              </a:lnSpc>
              <a:spcBef>
                <a:spcPct val="0"/>
              </a:spcBef>
              <a:spcAft>
                <a:spcPts val="612"/>
              </a:spcAft>
              <a:buClrTx/>
              <a:buSzTx/>
              <a:buFontTx/>
              <a:buNone/>
              <a:tabLst/>
              <a:defRPr/>
            </a:pPr>
            <a:r>
              <a:rPr kumimoji="0" lang="en-US" sz="2448" b="0" i="0" u="none" strike="noStrike" kern="1200" cap="none" spc="0" normalizeH="0" baseline="0" noProof="0" dirty="0" err="1">
                <a:ln>
                  <a:noFill/>
                </a:ln>
                <a:solidFill>
                  <a:srgbClr val="0078D4"/>
                </a:solidFill>
                <a:effectLst/>
                <a:uLnTx/>
                <a:uFillTx/>
                <a:latin typeface="Segoe UI Semibold"/>
                <a:ea typeface="+mn-ea"/>
                <a:cs typeface="+mn-cs"/>
              </a:rPr>
              <a:t>Daprize</a:t>
            </a:r>
            <a:r>
              <a:rPr kumimoji="0" lang="en-US" sz="2448" b="0" i="0" u="none" strike="noStrike" kern="1200" cap="none" spc="0" normalizeH="0" baseline="0" noProof="0" dirty="0">
                <a:ln>
                  <a:noFill/>
                </a:ln>
                <a:solidFill>
                  <a:srgbClr val="0078D4"/>
                </a:solidFill>
                <a:effectLst/>
                <a:uLnTx/>
                <a:uFillTx/>
                <a:latin typeface="Segoe UI Semibold"/>
                <a:ea typeface="+mn-ea"/>
                <a:cs typeface="+mn-cs"/>
              </a:rPr>
              <a:t> proxy servers</a:t>
            </a:r>
          </a:p>
          <a:p>
            <a:pPr marL="0" marR="0" lvl="0" indent="0" algn="l" defTabSz="1450706" rtl="0" eaLnBrk="1" fontAlgn="auto" latinLnBrk="0" hangingPunct="1">
              <a:lnSpc>
                <a:spcPct val="90000"/>
              </a:lnSpc>
              <a:spcBef>
                <a:spcPct val="0"/>
              </a:spcBef>
              <a:spcAft>
                <a:spcPts val="612"/>
              </a:spcAft>
              <a:buClrTx/>
              <a:buSzTx/>
              <a:buFontTx/>
              <a:buNone/>
              <a:tabLst/>
              <a:defRPr/>
            </a:pPr>
            <a:r>
              <a:rPr kumimoji="0" lang="en-US" sz="3672" b="0" i="0" u="none" strike="noStrike" kern="1200" cap="none" spc="0" normalizeH="0" baseline="0" noProof="0" dirty="0">
                <a:ln>
                  <a:noFill/>
                </a:ln>
                <a:solidFill>
                  <a:srgbClr val="000000"/>
                </a:solidFill>
                <a:effectLst/>
                <a:uLnTx/>
                <a:uFillTx/>
                <a:latin typeface="Segoe UI Semibold"/>
                <a:ea typeface="+mn-ea"/>
                <a:cs typeface="+mn-cs"/>
              </a:rPr>
              <a:t> </a:t>
            </a: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881693" y="2417328"/>
            <a:ext cx="0" cy="624412"/>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312691" y="2414286"/>
            <a:ext cx="5569002" cy="14132"/>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312691" y="2428418"/>
            <a:ext cx="0" cy="624412"/>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5148906" y="2152153"/>
            <a:ext cx="2661313" cy="158521"/>
          </a:xfrm>
          <a:prstGeom prst="rect">
            <a:avLst/>
          </a:prstGeom>
          <a:noFill/>
        </p:spPr>
        <p:txBody>
          <a:bodyPr wrap="square" lIns="0" tIns="0" rIns="0" bIns="0">
            <a:spAutoFit/>
          </a:bodyPr>
          <a:lstStyle/>
          <a:p>
            <a:pPr marL="0" marR="0" lvl="0" indent="0" algn="r" defTabSz="932563" rtl="0" eaLnBrk="1" fontAlgn="auto" latinLnBrk="0" hangingPunct="1">
              <a:lnSpc>
                <a:spcPct val="9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 </a:t>
            </a:r>
            <a:r>
              <a:rPr kumimoji="0" lang="en-US" sz="1122" b="0" i="0" u="none" strike="noStrike" kern="1200" cap="none" spc="0" normalizeH="0" baseline="0" noProof="0" err="1">
                <a:ln>
                  <a:noFill/>
                </a:ln>
                <a:solidFill>
                  <a:srgbClr val="0078D4"/>
                </a:solidFill>
                <a:effectLst/>
                <a:uLnTx/>
                <a:uFillTx/>
                <a:latin typeface="Segoe UI"/>
                <a:ea typeface="+mn-ea"/>
                <a:cs typeface="Segoe UI" pitchFamily="34" charset="0"/>
              </a:rPr>
              <a:t>mTLS</a:t>
            </a:r>
            <a:endParaRPr kumimoji="0" lang="en-US" sz="1122"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7" y="3159856"/>
            <a:ext cx="959201" cy="2057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8081" y="3522585"/>
            <a:ext cx="471859" cy="6091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8"/>
          <a:stretch>
            <a:fillRect/>
          </a:stretch>
        </p:blipFill>
        <p:spPr>
          <a:xfrm>
            <a:off x="2041799" y="4246043"/>
            <a:ext cx="1350332" cy="398299"/>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9075527" y="3379271"/>
            <a:ext cx="1064275" cy="606488"/>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299029" y="4081506"/>
            <a:ext cx="645074"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1006630" y="3871961"/>
            <a:ext cx="840761" cy="11572"/>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7148147" y="3197174"/>
            <a:ext cx="1771946" cy="1768665"/>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3"/>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929599" y="2999200"/>
            <a:ext cx="1771946" cy="1768665"/>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3"/>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9"/>
          <a:stretch>
            <a:fillRect/>
          </a:stretch>
        </p:blipFill>
        <p:spPr>
          <a:xfrm>
            <a:off x="118606" y="3468804"/>
            <a:ext cx="845172" cy="806313"/>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1088641" y="1930727"/>
            <a:ext cx="631404" cy="376684"/>
          </a:xfrm>
          <a:prstGeom prst="rect">
            <a:avLst/>
          </a:prstGeom>
        </p:spPr>
        <p:txBody>
          <a:bodyPr wrap="none">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App</a:t>
            </a:r>
          </a:p>
        </p:txBody>
      </p:sp>
      <p:sp>
        <p:nvSpPr>
          <p:cNvPr id="46" name="Rectangle 45">
            <a:extLst>
              <a:ext uri="{FF2B5EF4-FFF2-40B4-BE49-F238E27FC236}">
                <a16:creationId xmlns:a16="http://schemas.microsoft.com/office/drawing/2014/main" id="{52E87717-D348-4B07-9A6C-11C789C58139}"/>
              </a:ext>
            </a:extLst>
          </p:cNvPr>
          <p:cNvSpPr/>
          <p:nvPr/>
        </p:nvSpPr>
        <p:spPr>
          <a:xfrm>
            <a:off x="1755559" y="2022338"/>
            <a:ext cx="949755" cy="376684"/>
          </a:xfrm>
          <a:prstGeom prst="rect">
            <a:avLst/>
          </a:prstGeom>
        </p:spPr>
        <p:txBody>
          <a:bodyPr wrap="none">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Ingress</a:t>
            </a:r>
          </a:p>
        </p:txBody>
      </p:sp>
      <p:pic>
        <p:nvPicPr>
          <p:cNvPr id="2" name="Picture 2" descr="Image result for key icon">
            <a:extLst>
              <a:ext uri="{FF2B5EF4-FFF2-40B4-BE49-F238E27FC236}">
                <a16:creationId xmlns:a16="http://schemas.microsoft.com/office/drawing/2014/main" id="{B66621A0-A3E8-4C5C-9DDE-EDAA95BE2F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1896" y="3159856"/>
            <a:ext cx="237768" cy="2377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7697B9-EBF2-43AA-8171-038F30D24C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54831" y="3174601"/>
            <a:ext cx="191630" cy="1916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key icon">
            <a:extLst>
              <a:ext uri="{FF2B5EF4-FFF2-40B4-BE49-F238E27FC236}">
                <a16:creationId xmlns:a16="http://schemas.microsoft.com/office/drawing/2014/main" id="{F234AB44-1D89-4F87-9A12-64CEACA095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141" y="3200132"/>
            <a:ext cx="237768" cy="2377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E5926C6-9082-45A3-9B48-274A2F2364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82077" y="3214877"/>
            <a:ext cx="191630" cy="1916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97AFE49-6E2E-4E15-8DD5-C9B04BD788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8952" y="5772356"/>
            <a:ext cx="842097" cy="2390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57C7FF-7167-4D8F-A549-E7D9D32030D4}"/>
              </a:ext>
            </a:extLst>
          </p:cNvPr>
          <p:cNvSpPr txBox="1"/>
          <p:nvPr/>
        </p:nvSpPr>
        <p:spPr>
          <a:xfrm>
            <a:off x="9094519" y="5741354"/>
            <a:ext cx="3312575" cy="262241"/>
          </a:xfrm>
          <a:prstGeom prst="rect">
            <a:avLst/>
          </a:prstGeom>
          <a:noFill/>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solidFill>
                <a:effectLst/>
                <a:uLnTx/>
                <a:uFillTx/>
                <a:latin typeface="PT Sans"/>
                <a:ea typeface="+mn-ea"/>
                <a:cs typeface="+mn-cs"/>
              </a:rPr>
              <a:t>Identity control plane for distributed systems</a:t>
            </a:r>
            <a:endParaRPr kumimoji="0" lang="en-US" sz="1071"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2" descr="Image result for key icon">
            <a:extLst>
              <a:ext uri="{FF2B5EF4-FFF2-40B4-BE49-F238E27FC236}">
                <a16:creationId xmlns:a16="http://schemas.microsoft.com/office/drawing/2014/main" id="{031AB249-3E79-4260-B1E7-CAB5491B6D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68953" y="6088612"/>
            <a:ext cx="237768" cy="2377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9E253B7-2909-4FF9-B018-09C8C865A27F}"/>
              </a:ext>
            </a:extLst>
          </p:cNvPr>
          <p:cNvSpPr txBox="1"/>
          <p:nvPr/>
        </p:nvSpPr>
        <p:spPr>
          <a:xfrm>
            <a:off x="8500771" y="6059491"/>
            <a:ext cx="2845430" cy="266818"/>
          </a:xfrm>
          <a:prstGeom prst="rect">
            <a:avLst/>
          </a:prstGeom>
          <a:noFill/>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solidFill>
                <a:effectLst/>
                <a:uLnTx/>
                <a:uFillTx/>
                <a:latin typeface="PT Sans"/>
                <a:ea typeface="+mn-ea"/>
                <a:cs typeface="+mn-cs"/>
              </a:rPr>
              <a:t>X.509 cert</a:t>
            </a:r>
            <a:endParaRPr kumimoji="0" lang="en-US" sz="107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01597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A2D512-38A3-4220-8B84-064BE7CB7F37}"/>
              </a:ext>
            </a:extLst>
          </p:cNvPr>
          <p:cNvSpPr/>
          <p:nvPr/>
        </p:nvSpPr>
        <p:spPr bwMode="auto">
          <a:xfrm>
            <a:off x="2241638" y="885640"/>
            <a:ext cx="9620049" cy="4596815"/>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279781" rIns="93260"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9238" name="Rounded Rectangle 5">
            <a:extLst>
              <a:ext uri="{FF2B5EF4-FFF2-40B4-BE49-F238E27FC236}">
                <a16:creationId xmlns:a16="http://schemas.microsoft.com/office/drawing/2014/main" id="{CEB3B572-E671-4E3E-B73E-1E312F7C036D}"/>
              </a:ext>
            </a:extLst>
          </p:cNvPr>
          <p:cNvSpPr/>
          <p:nvPr/>
        </p:nvSpPr>
        <p:spPr bwMode="auto">
          <a:xfrm>
            <a:off x="2666322" y="2758298"/>
            <a:ext cx="1771946" cy="1838005"/>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5" name="Picture 4">
            <a:extLst>
              <a:ext uri="{FF2B5EF4-FFF2-40B4-BE49-F238E27FC236}">
                <a16:creationId xmlns:a16="http://schemas.microsoft.com/office/drawing/2014/main" id="{29626C24-C271-434F-80D6-91C0CBBFCFDC}"/>
              </a:ext>
            </a:extLst>
          </p:cNvPr>
          <p:cNvPicPr>
            <a:picLocks noChangeAspect="1"/>
          </p:cNvPicPr>
          <p:nvPr/>
        </p:nvPicPr>
        <p:blipFill>
          <a:blip r:embed="rId3"/>
          <a:stretch>
            <a:fillRect/>
          </a:stretch>
        </p:blipFill>
        <p:spPr>
          <a:xfrm>
            <a:off x="11425333" y="439492"/>
            <a:ext cx="790640" cy="790640"/>
          </a:xfrm>
          <a:prstGeom prst="rect">
            <a:avLst/>
          </a:prstGeom>
          <a:effectLst/>
        </p:spPr>
      </p:pic>
      <p:sp>
        <p:nvSpPr>
          <p:cNvPr id="6" name="Rounded Rectangle 5">
            <a:extLst>
              <a:ext uri="{FF2B5EF4-FFF2-40B4-BE49-F238E27FC236}">
                <a16:creationId xmlns:a16="http://schemas.microsoft.com/office/drawing/2014/main" id="{1BF61ECA-23CF-4F43-8C43-97B9608567F0}"/>
              </a:ext>
            </a:extLst>
          </p:cNvPr>
          <p:cNvSpPr/>
          <p:nvPr/>
        </p:nvSpPr>
        <p:spPr bwMode="auto">
          <a:xfrm>
            <a:off x="2784612" y="3680327"/>
            <a:ext cx="1590157" cy="6325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Ingress</a:t>
            </a:r>
          </a:p>
        </p:txBody>
      </p:sp>
      <p:cxnSp>
        <p:nvCxnSpPr>
          <p:cNvPr id="7" name="Straight Arrow Connector 6">
            <a:extLst>
              <a:ext uri="{FF2B5EF4-FFF2-40B4-BE49-F238E27FC236}">
                <a16:creationId xmlns:a16="http://schemas.microsoft.com/office/drawing/2014/main" id="{83A2A806-FC8F-449E-9697-789098D10861}"/>
              </a:ext>
            </a:extLst>
          </p:cNvPr>
          <p:cNvCxnSpPr>
            <a:cxnSpLocks/>
          </p:cNvCxnSpPr>
          <p:nvPr/>
        </p:nvCxnSpPr>
        <p:spPr>
          <a:xfrm>
            <a:off x="3570148" y="2394481"/>
            <a:ext cx="2194951" cy="0"/>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7A80D9-11D7-4375-ADF3-85CAA473B920}"/>
              </a:ext>
            </a:extLst>
          </p:cNvPr>
          <p:cNvCxnSpPr>
            <a:cxnSpLocks/>
            <a:stCxn id="116" idx="0"/>
          </p:cNvCxnSpPr>
          <p:nvPr/>
        </p:nvCxnSpPr>
        <p:spPr>
          <a:xfrm flipH="1" flipV="1">
            <a:off x="3573453" y="2394482"/>
            <a:ext cx="6692" cy="485658"/>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DBF49D-9044-47E8-B0FD-2F162EE16093}"/>
              </a:ext>
            </a:extLst>
          </p:cNvPr>
          <p:cNvCxnSpPr>
            <a:cxnSpLocks/>
            <a:stCxn id="13" idx="3"/>
            <a:endCxn id="6" idx="1"/>
          </p:cNvCxnSpPr>
          <p:nvPr/>
        </p:nvCxnSpPr>
        <p:spPr>
          <a:xfrm flipV="1">
            <a:off x="1140292" y="3996583"/>
            <a:ext cx="1644320" cy="10261"/>
          </a:xfrm>
          <a:prstGeom prst="straightConnector1">
            <a:avLst/>
          </a:prstGeom>
          <a:ln w="19050">
            <a:solidFill>
              <a:schemeClr val="accent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F93C35-CF63-4356-A193-5BA19B6B69DD}"/>
              </a:ext>
            </a:extLst>
          </p:cNvPr>
          <p:cNvGrpSpPr/>
          <p:nvPr/>
        </p:nvGrpSpPr>
        <p:grpSpPr>
          <a:xfrm>
            <a:off x="4879126" y="2807522"/>
            <a:ext cx="1771946" cy="1768665"/>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11" name="Rounded Rectangle 5">
              <a:extLst>
                <a:ext uri="{FF2B5EF4-FFF2-40B4-BE49-F238E27FC236}">
                  <a16:creationId xmlns:a16="http://schemas.microsoft.com/office/drawing/2014/main" id="{9F8540A3-15C8-4B37-8A9B-592329BADAD5}"/>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Graphic 51">
              <a:extLst>
                <a:ext uri="{FF2B5EF4-FFF2-40B4-BE49-F238E27FC236}">
                  <a16:creationId xmlns:a16="http://schemas.microsoft.com/office/drawing/2014/main" id="{0BAAF0FC-9EB3-4A1B-A189-91CD27F5EDA0}"/>
                </a:ext>
              </a:extLst>
            </p:cNvPr>
            <p:cNvPicPr>
              <a:picLocks noChangeAspect="1"/>
            </p:cNvPicPr>
            <p:nvPr/>
          </p:nvPicPr>
          <p:blipFill>
            <a:blip r:embed="rId4"/>
            <a:srcRect/>
            <a:stretch/>
          </p:blipFill>
          <p:spPr>
            <a:xfrm>
              <a:off x="7078652" y="3303432"/>
              <a:ext cx="519168" cy="310059"/>
            </a:xfrm>
            <a:prstGeom prst="rect">
              <a:avLst/>
            </a:prstGeom>
            <a:grpFill/>
          </p:spPr>
        </p:pic>
      </p:grpSp>
      <p:pic>
        <p:nvPicPr>
          <p:cNvPr id="13" name="Picture 12">
            <a:extLst>
              <a:ext uri="{FF2B5EF4-FFF2-40B4-BE49-F238E27FC236}">
                <a16:creationId xmlns:a16="http://schemas.microsoft.com/office/drawing/2014/main" id="{820B12EA-E27D-4415-8E77-DCE120EC0930}"/>
              </a:ext>
            </a:extLst>
          </p:cNvPr>
          <p:cNvPicPr>
            <a:picLocks noChangeAspect="1"/>
          </p:cNvPicPr>
          <p:nvPr/>
        </p:nvPicPr>
        <p:blipFill>
          <a:blip r:embed="rId5"/>
          <a:stretch>
            <a:fillRect/>
          </a:stretch>
        </p:blipFill>
        <p:spPr>
          <a:xfrm>
            <a:off x="295120" y="3603687"/>
            <a:ext cx="845172" cy="806313"/>
          </a:xfrm>
          <a:prstGeom prst="rect">
            <a:avLst/>
          </a:prstGeom>
        </p:spPr>
      </p:pic>
      <p:pic>
        <p:nvPicPr>
          <p:cNvPr id="14" name="Picture 2" descr="Image result for nginx logo">
            <a:extLst>
              <a:ext uri="{FF2B5EF4-FFF2-40B4-BE49-F238E27FC236}">
                <a16:creationId xmlns:a16="http://schemas.microsoft.com/office/drawing/2014/main" id="{62CADDDD-E333-4181-94CD-D42F1DDFC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6737" y="3769278"/>
            <a:ext cx="789027" cy="1692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Traefik">
            <a:extLst>
              <a:ext uri="{FF2B5EF4-FFF2-40B4-BE49-F238E27FC236}">
                <a16:creationId xmlns:a16="http://schemas.microsoft.com/office/drawing/2014/main" id="{B6DED463-F595-48E3-B9CF-6D075EB45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6700" y="3769277"/>
            <a:ext cx="317207" cy="4095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93C476D-F205-45FD-B8C0-434B39C86D8D}"/>
              </a:ext>
            </a:extLst>
          </p:cNvPr>
          <p:cNvPicPr>
            <a:picLocks noChangeAspect="1"/>
          </p:cNvPicPr>
          <p:nvPr/>
        </p:nvPicPr>
        <p:blipFill>
          <a:blip r:embed="rId8"/>
          <a:stretch>
            <a:fillRect/>
          </a:stretch>
        </p:blipFill>
        <p:spPr>
          <a:xfrm>
            <a:off x="3351915" y="4016732"/>
            <a:ext cx="892454" cy="232941"/>
          </a:xfrm>
          <a:prstGeom prst="rect">
            <a:avLst/>
          </a:prstGeom>
        </p:spPr>
      </p:pic>
      <p:sp>
        <p:nvSpPr>
          <p:cNvPr id="17" name="Rounded Rectangle 5">
            <a:extLst>
              <a:ext uri="{FF2B5EF4-FFF2-40B4-BE49-F238E27FC236}">
                <a16:creationId xmlns:a16="http://schemas.microsoft.com/office/drawing/2014/main" id="{CFF9FDA0-D24A-4BC9-8D1F-70D17D52ABF5}"/>
              </a:ext>
            </a:extLst>
          </p:cNvPr>
          <p:cNvSpPr/>
          <p:nvPr/>
        </p:nvSpPr>
        <p:spPr bwMode="auto">
          <a:xfrm>
            <a:off x="4977210" y="2931946"/>
            <a:ext cx="1575778" cy="690446"/>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9" name="Graphic 18">
            <a:extLst>
              <a:ext uri="{FF2B5EF4-FFF2-40B4-BE49-F238E27FC236}">
                <a16:creationId xmlns:a16="http://schemas.microsoft.com/office/drawing/2014/main" id="{6280584A-729A-478B-8A9C-B33B7F341DB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5077122" y="3014145"/>
            <a:ext cx="725004" cy="564617"/>
          </a:xfrm>
          <a:prstGeom prst="rect">
            <a:avLst/>
          </a:prstGeom>
        </p:spPr>
      </p:pic>
      <p:cxnSp>
        <p:nvCxnSpPr>
          <p:cNvPr id="21" name="Straight Arrow Connector 20">
            <a:extLst>
              <a:ext uri="{FF2B5EF4-FFF2-40B4-BE49-F238E27FC236}">
                <a16:creationId xmlns:a16="http://schemas.microsoft.com/office/drawing/2014/main" id="{A19E6E56-E2D2-46D5-B390-F2190C65FFA7}"/>
              </a:ext>
            </a:extLst>
          </p:cNvPr>
          <p:cNvCxnSpPr>
            <a:cxnSpLocks/>
            <a:stCxn id="17" idx="0"/>
          </p:cNvCxnSpPr>
          <p:nvPr/>
        </p:nvCxnSpPr>
        <p:spPr>
          <a:xfrm flipV="1">
            <a:off x="5765099" y="2394481"/>
            <a:ext cx="0" cy="53746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pic>
        <p:nvPicPr>
          <p:cNvPr id="9218" name="Picture 2" descr="Image result for key icon">
            <a:extLst>
              <a:ext uri="{FF2B5EF4-FFF2-40B4-BE49-F238E27FC236}">
                <a16:creationId xmlns:a16="http://schemas.microsoft.com/office/drawing/2014/main" id="{B5E9ABC8-0E26-4094-B3E9-6F07ACA677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5379" y="2990124"/>
            <a:ext cx="237768" cy="237768"/>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5">
            <a:extLst>
              <a:ext uri="{FF2B5EF4-FFF2-40B4-BE49-F238E27FC236}">
                <a16:creationId xmlns:a16="http://schemas.microsoft.com/office/drawing/2014/main" id="{DEEF0860-0235-4034-8307-F9A014BA6EDB}"/>
              </a:ext>
            </a:extLst>
          </p:cNvPr>
          <p:cNvSpPr/>
          <p:nvPr/>
        </p:nvSpPr>
        <p:spPr bwMode="auto">
          <a:xfrm>
            <a:off x="4981562" y="3800715"/>
            <a:ext cx="1575778" cy="603562"/>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mn-cs"/>
              </a:rPr>
              <a:t>App1</a:t>
            </a:r>
            <a:r>
              <a:rPr kumimoji="0" lang="en-US" sz="2448" b="0" i="0" u="none" strike="noStrike" kern="1200" cap="none" spc="0" normalizeH="0" baseline="0" noProof="0" dirty="0">
                <a:ln>
                  <a:noFill/>
                </a:ln>
                <a:solidFill>
                  <a:srgbClr val="FFFFFF"/>
                </a:solidFill>
                <a:effectLst/>
                <a:uLnTx/>
                <a:uFillTx/>
                <a:latin typeface="Segoe UI Semibold"/>
                <a:ea typeface="+mn-ea"/>
                <a:cs typeface="+mn-cs"/>
              </a:rPr>
              <a:t> </a:t>
            </a:r>
          </a:p>
        </p:txBody>
      </p:sp>
      <p:grpSp>
        <p:nvGrpSpPr>
          <p:cNvPr id="27" name="Group 26">
            <a:extLst>
              <a:ext uri="{FF2B5EF4-FFF2-40B4-BE49-F238E27FC236}">
                <a16:creationId xmlns:a16="http://schemas.microsoft.com/office/drawing/2014/main" id="{4034C760-81A1-44C4-B1FD-25312873A8AE}"/>
              </a:ext>
            </a:extLst>
          </p:cNvPr>
          <p:cNvGrpSpPr/>
          <p:nvPr/>
        </p:nvGrpSpPr>
        <p:grpSpPr>
          <a:xfrm>
            <a:off x="7116025" y="2807566"/>
            <a:ext cx="1771946" cy="1768665"/>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28" name="Rounded Rectangle 5">
              <a:extLst>
                <a:ext uri="{FF2B5EF4-FFF2-40B4-BE49-F238E27FC236}">
                  <a16:creationId xmlns:a16="http://schemas.microsoft.com/office/drawing/2014/main" id="{25A8A0FB-C0CA-475B-A90B-B2F3A63CBB68}"/>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59562"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29" name="Graphic 51">
              <a:extLst>
                <a:ext uri="{FF2B5EF4-FFF2-40B4-BE49-F238E27FC236}">
                  <a16:creationId xmlns:a16="http://schemas.microsoft.com/office/drawing/2014/main" id="{F41F82C3-94E4-43FC-99FC-64BD7EEC0522}"/>
                </a:ext>
              </a:extLst>
            </p:cNvPr>
            <p:cNvPicPr>
              <a:picLocks noChangeAspect="1"/>
            </p:cNvPicPr>
            <p:nvPr/>
          </p:nvPicPr>
          <p:blipFill>
            <a:blip r:embed="rId4"/>
            <a:srcRect/>
            <a:stretch/>
          </p:blipFill>
          <p:spPr>
            <a:xfrm>
              <a:off x="7078652" y="3303432"/>
              <a:ext cx="519168" cy="310059"/>
            </a:xfrm>
            <a:prstGeom prst="rect">
              <a:avLst/>
            </a:prstGeom>
            <a:grpFill/>
          </p:spPr>
        </p:pic>
      </p:grpSp>
      <p:sp>
        <p:nvSpPr>
          <p:cNvPr id="30" name="Rounded Rectangle 5">
            <a:extLst>
              <a:ext uri="{FF2B5EF4-FFF2-40B4-BE49-F238E27FC236}">
                <a16:creationId xmlns:a16="http://schemas.microsoft.com/office/drawing/2014/main" id="{9686BF0E-9254-4B30-80C4-65EC5B4772AD}"/>
              </a:ext>
            </a:extLst>
          </p:cNvPr>
          <p:cNvSpPr/>
          <p:nvPr/>
        </p:nvSpPr>
        <p:spPr bwMode="auto">
          <a:xfrm>
            <a:off x="7214109" y="2931990"/>
            <a:ext cx="1575778" cy="690446"/>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1" name="Graphic 30">
            <a:extLst>
              <a:ext uri="{FF2B5EF4-FFF2-40B4-BE49-F238E27FC236}">
                <a16:creationId xmlns:a16="http://schemas.microsoft.com/office/drawing/2014/main" id="{10EEA331-C53D-4058-BF72-F6176269F45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7314021" y="3014189"/>
            <a:ext cx="725004" cy="564617"/>
          </a:xfrm>
          <a:prstGeom prst="rect">
            <a:avLst/>
          </a:prstGeom>
        </p:spPr>
      </p:pic>
      <p:pic>
        <p:nvPicPr>
          <p:cNvPr id="32" name="Picture 2" descr="Image result for key icon">
            <a:extLst>
              <a:ext uri="{FF2B5EF4-FFF2-40B4-BE49-F238E27FC236}">
                <a16:creationId xmlns:a16="http://schemas.microsoft.com/office/drawing/2014/main" id="{180D5C71-C1E4-4D80-9B4F-35A2847C87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82278" y="2990168"/>
            <a:ext cx="237768" cy="237768"/>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5">
            <a:extLst>
              <a:ext uri="{FF2B5EF4-FFF2-40B4-BE49-F238E27FC236}">
                <a16:creationId xmlns:a16="http://schemas.microsoft.com/office/drawing/2014/main" id="{98B40C54-41B7-401E-87AC-14870EE3F00D}"/>
              </a:ext>
            </a:extLst>
          </p:cNvPr>
          <p:cNvSpPr/>
          <p:nvPr/>
        </p:nvSpPr>
        <p:spPr bwMode="auto">
          <a:xfrm>
            <a:off x="7218461" y="3800759"/>
            <a:ext cx="1575778" cy="603562"/>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mn-cs"/>
              </a:rPr>
              <a:t>     App2</a:t>
            </a:r>
            <a:r>
              <a:rPr kumimoji="0" lang="en-US" sz="2448" b="0" i="0" u="none" strike="noStrike" kern="1200" cap="none" spc="0" normalizeH="0" baseline="0" noProof="0" dirty="0">
                <a:ln>
                  <a:noFill/>
                </a:ln>
                <a:solidFill>
                  <a:srgbClr val="FFFFFF"/>
                </a:solidFill>
                <a:effectLst/>
                <a:uLnTx/>
                <a:uFillTx/>
                <a:latin typeface="Segoe UI Semibold"/>
                <a:ea typeface="+mn-ea"/>
                <a:cs typeface="+mn-cs"/>
              </a:rPr>
              <a:t>p1 </a:t>
            </a:r>
          </a:p>
        </p:txBody>
      </p:sp>
      <p:sp>
        <p:nvSpPr>
          <p:cNvPr id="2" name="Rectangle 1">
            <a:extLst>
              <a:ext uri="{FF2B5EF4-FFF2-40B4-BE49-F238E27FC236}">
                <a16:creationId xmlns:a16="http://schemas.microsoft.com/office/drawing/2014/main" id="{6800EFBF-EA6F-447E-B25D-EF3447EF7C4F}"/>
              </a:ext>
            </a:extLst>
          </p:cNvPr>
          <p:cNvSpPr/>
          <p:nvPr/>
        </p:nvSpPr>
        <p:spPr bwMode="auto">
          <a:xfrm>
            <a:off x="4672556" y="2599744"/>
            <a:ext cx="2170160" cy="2813008"/>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3ED19C-CFEC-4674-90BB-042EA85F6E5D}"/>
              </a:ext>
            </a:extLst>
          </p:cNvPr>
          <p:cNvSpPr txBox="1"/>
          <p:nvPr/>
        </p:nvSpPr>
        <p:spPr>
          <a:xfrm>
            <a:off x="4885372" y="5216446"/>
            <a:ext cx="1696064" cy="128046"/>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namespace: A</a:t>
            </a:r>
          </a:p>
        </p:txBody>
      </p:sp>
      <p:sp>
        <p:nvSpPr>
          <p:cNvPr id="18" name="Rectangle 17">
            <a:extLst>
              <a:ext uri="{FF2B5EF4-FFF2-40B4-BE49-F238E27FC236}">
                <a16:creationId xmlns:a16="http://schemas.microsoft.com/office/drawing/2014/main" id="{03DA18AF-9DA7-4BE6-9DC7-EBCBA44DC463}"/>
              </a:ext>
            </a:extLst>
          </p:cNvPr>
          <p:cNvSpPr/>
          <p:nvPr/>
        </p:nvSpPr>
        <p:spPr bwMode="auto">
          <a:xfrm>
            <a:off x="6935723" y="2599745"/>
            <a:ext cx="2158797" cy="2814722"/>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17" name="TextBox 9216">
            <a:extLst>
              <a:ext uri="{FF2B5EF4-FFF2-40B4-BE49-F238E27FC236}">
                <a16:creationId xmlns:a16="http://schemas.microsoft.com/office/drawing/2014/main" id="{B72CEFE1-88D2-4933-81CA-3059D3049CCC}"/>
              </a:ext>
            </a:extLst>
          </p:cNvPr>
          <p:cNvSpPr txBox="1"/>
          <p:nvPr/>
        </p:nvSpPr>
        <p:spPr>
          <a:xfrm>
            <a:off x="7028875" y="5234200"/>
            <a:ext cx="1696064" cy="128046"/>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namespace: B</a:t>
            </a:r>
          </a:p>
        </p:txBody>
      </p:sp>
      <p:cxnSp>
        <p:nvCxnSpPr>
          <p:cNvPr id="47" name="Straight Arrow Connector 46">
            <a:extLst>
              <a:ext uri="{FF2B5EF4-FFF2-40B4-BE49-F238E27FC236}">
                <a16:creationId xmlns:a16="http://schemas.microsoft.com/office/drawing/2014/main" id="{46314275-4514-4A82-890A-2FA9A4BB18B1}"/>
              </a:ext>
            </a:extLst>
          </p:cNvPr>
          <p:cNvCxnSpPr>
            <a:cxnSpLocks/>
          </p:cNvCxnSpPr>
          <p:nvPr/>
        </p:nvCxnSpPr>
        <p:spPr>
          <a:xfrm>
            <a:off x="6252071" y="2394482"/>
            <a:ext cx="1623777" cy="6985"/>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7DFCAE8-BC03-4C0B-8970-8F3A1BB19C0B}"/>
              </a:ext>
            </a:extLst>
          </p:cNvPr>
          <p:cNvCxnSpPr>
            <a:cxnSpLocks/>
          </p:cNvCxnSpPr>
          <p:nvPr/>
        </p:nvCxnSpPr>
        <p:spPr>
          <a:xfrm flipV="1">
            <a:off x="6252070" y="2387497"/>
            <a:ext cx="0" cy="544449"/>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778F7AF-2F83-40D4-AF00-963380153A1B}"/>
              </a:ext>
            </a:extLst>
          </p:cNvPr>
          <p:cNvCxnSpPr>
            <a:cxnSpLocks/>
          </p:cNvCxnSpPr>
          <p:nvPr/>
        </p:nvCxnSpPr>
        <p:spPr>
          <a:xfrm flipV="1">
            <a:off x="7875848" y="2401467"/>
            <a:ext cx="0" cy="530479"/>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9221" name="Rectangle 9220">
            <a:extLst>
              <a:ext uri="{FF2B5EF4-FFF2-40B4-BE49-F238E27FC236}">
                <a16:creationId xmlns:a16="http://schemas.microsoft.com/office/drawing/2014/main" id="{F7BE4791-57E3-4F77-A19C-4E135396DC16}"/>
              </a:ext>
            </a:extLst>
          </p:cNvPr>
          <p:cNvSpPr/>
          <p:nvPr/>
        </p:nvSpPr>
        <p:spPr bwMode="auto">
          <a:xfrm>
            <a:off x="2523936" y="2593174"/>
            <a:ext cx="2058624" cy="2819577"/>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22" name="TextBox 9221">
            <a:extLst>
              <a:ext uri="{FF2B5EF4-FFF2-40B4-BE49-F238E27FC236}">
                <a16:creationId xmlns:a16="http://schemas.microsoft.com/office/drawing/2014/main" id="{06AB86F5-42FE-419E-8888-8F0B765CF9B6}"/>
              </a:ext>
            </a:extLst>
          </p:cNvPr>
          <p:cNvSpPr txBox="1"/>
          <p:nvPr/>
        </p:nvSpPr>
        <p:spPr>
          <a:xfrm>
            <a:off x="2590941" y="5227456"/>
            <a:ext cx="1696064" cy="128046"/>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namespace:  default</a:t>
            </a:r>
          </a:p>
        </p:txBody>
      </p:sp>
      <p:sp>
        <p:nvSpPr>
          <p:cNvPr id="9223" name="TextBox 9222">
            <a:extLst>
              <a:ext uri="{FF2B5EF4-FFF2-40B4-BE49-F238E27FC236}">
                <a16:creationId xmlns:a16="http://schemas.microsoft.com/office/drawing/2014/main" id="{1AEA4CB3-53E3-4979-AB7C-C94FDB34A1D5}"/>
              </a:ext>
            </a:extLst>
          </p:cNvPr>
          <p:cNvSpPr txBox="1"/>
          <p:nvPr/>
        </p:nvSpPr>
        <p:spPr>
          <a:xfrm>
            <a:off x="4358642" y="2196469"/>
            <a:ext cx="420316" cy="168070"/>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mTLS</a:t>
            </a:r>
            <a:endParaRPr kumimoji="0" lang="en-US" sz="107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9224" name="TextBox 9223">
            <a:extLst>
              <a:ext uri="{FF2B5EF4-FFF2-40B4-BE49-F238E27FC236}">
                <a16:creationId xmlns:a16="http://schemas.microsoft.com/office/drawing/2014/main" id="{5E426843-C16A-4B17-8185-7DA434B27FAD}"/>
              </a:ext>
            </a:extLst>
          </p:cNvPr>
          <p:cNvSpPr txBox="1"/>
          <p:nvPr/>
        </p:nvSpPr>
        <p:spPr>
          <a:xfrm>
            <a:off x="6757981" y="2199042"/>
            <a:ext cx="420316" cy="168070"/>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mTLS</a:t>
            </a:r>
            <a:endParaRPr kumimoji="0" lang="en-US" sz="107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6" name="Rounded Rectangle 5">
            <a:extLst>
              <a:ext uri="{FF2B5EF4-FFF2-40B4-BE49-F238E27FC236}">
                <a16:creationId xmlns:a16="http://schemas.microsoft.com/office/drawing/2014/main" id="{90941B2D-A71C-4CCD-9BCF-E03CD5A8770D}"/>
              </a:ext>
            </a:extLst>
          </p:cNvPr>
          <p:cNvSpPr/>
          <p:nvPr/>
        </p:nvSpPr>
        <p:spPr bwMode="auto">
          <a:xfrm>
            <a:off x="2792256" y="2880140"/>
            <a:ext cx="1575778" cy="690446"/>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17" name="Graphic 116">
            <a:extLst>
              <a:ext uri="{FF2B5EF4-FFF2-40B4-BE49-F238E27FC236}">
                <a16:creationId xmlns:a16="http://schemas.microsoft.com/office/drawing/2014/main" id="{FFE071C3-9E74-42FE-A815-51FC006A9A6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2892168" y="2962339"/>
            <a:ext cx="725004" cy="564617"/>
          </a:xfrm>
          <a:prstGeom prst="rect">
            <a:avLst/>
          </a:prstGeom>
        </p:spPr>
      </p:pic>
      <p:pic>
        <p:nvPicPr>
          <p:cNvPr id="118" name="Picture 2" descr="Image result for key icon">
            <a:extLst>
              <a:ext uri="{FF2B5EF4-FFF2-40B4-BE49-F238E27FC236}">
                <a16:creationId xmlns:a16="http://schemas.microsoft.com/office/drawing/2014/main" id="{C81CD343-9763-4BC6-AD77-263194D0A3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0424" y="2938318"/>
            <a:ext cx="237768" cy="23776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45A4D47-6FDB-4BD4-B057-C68AEC497E84}"/>
              </a:ext>
            </a:extLst>
          </p:cNvPr>
          <p:cNvSpPr txBox="1"/>
          <p:nvPr/>
        </p:nvSpPr>
        <p:spPr>
          <a:xfrm>
            <a:off x="1368747" y="3769278"/>
            <a:ext cx="420316" cy="168070"/>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SSL</a:t>
            </a:r>
          </a:p>
        </p:txBody>
      </p:sp>
      <p:pic>
        <p:nvPicPr>
          <p:cNvPr id="2050" name="Picture 2">
            <a:extLst>
              <a:ext uri="{FF2B5EF4-FFF2-40B4-BE49-F238E27FC236}">
                <a16:creationId xmlns:a16="http://schemas.microsoft.com/office/drawing/2014/main" id="{5BC614B1-A80F-4E24-B417-A1D025509C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3360" y="2960721"/>
            <a:ext cx="191630" cy="19163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8ADD3B92-75B2-4CDA-A531-9F189C352F7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98315" y="3004869"/>
            <a:ext cx="191630" cy="1916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477437E6-4FE3-4ED4-ADD9-05595793DC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40873" y="2991563"/>
            <a:ext cx="191630" cy="19163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A99EDA2-EDEE-48C8-8BD3-B0371A1E57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68952" y="5772356"/>
            <a:ext cx="842097" cy="239033"/>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0E7D0375-39F0-4DDE-AE2E-0F482EB89368}"/>
              </a:ext>
            </a:extLst>
          </p:cNvPr>
          <p:cNvSpPr txBox="1"/>
          <p:nvPr/>
        </p:nvSpPr>
        <p:spPr>
          <a:xfrm>
            <a:off x="9094519" y="5741354"/>
            <a:ext cx="3312575" cy="262241"/>
          </a:xfrm>
          <a:prstGeom prst="rect">
            <a:avLst/>
          </a:prstGeom>
          <a:noFill/>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solidFill>
                <a:effectLst/>
                <a:uLnTx/>
                <a:uFillTx/>
                <a:latin typeface="PT Sans"/>
                <a:ea typeface="+mn-ea"/>
                <a:cs typeface="+mn-cs"/>
              </a:rPr>
              <a:t>Identity control plane for distributed systems</a:t>
            </a:r>
            <a:endParaRPr kumimoji="0" lang="en-US" sz="1071"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232" name="Picture 2" descr="Image result for key icon">
            <a:extLst>
              <a:ext uri="{FF2B5EF4-FFF2-40B4-BE49-F238E27FC236}">
                <a16:creationId xmlns:a16="http://schemas.microsoft.com/office/drawing/2014/main" id="{F9FE5260-DF6F-426F-B75A-A56848F64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68953" y="6088612"/>
            <a:ext cx="237768" cy="237768"/>
          </a:xfrm>
          <a:prstGeom prst="rect">
            <a:avLst/>
          </a:prstGeom>
          <a:noFill/>
          <a:extLst>
            <a:ext uri="{909E8E84-426E-40DD-AFC4-6F175D3DCCD1}">
              <a14:hiddenFill xmlns:a14="http://schemas.microsoft.com/office/drawing/2010/main">
                <a:solidFill>
                  <a:srgbClr val="FFFFFF"/>
                </a:solidFill>
              </a14:hiddenFill>
            </a:ext>
          </a:extLst>
        </p:spPr>
      </p:pic>
      <p:sp>
        <p:nvSpPr>
          <p:cNvPr id="9234" name="TextBox 9233">
            <a:extLst>
              <a:ext uri="{FF2B5EF4-FFF2-40B4-BE49-F238E27FC236}">
                <a16:creationId xmlns:a16="http://schemas.microsoft.com/office/drawing/2014/main" id="{E62BCDBA-D39C-498A-B729-E49E6FC7DAE2}"/>
              </a:ext>
            </a:extLst>
          </p:cNvPr>
          <p:cNvSpPr txBox="1"/>
          <p:nvPr/>
        </p:nvSpPr>
        <p:spPr>
          <a:xfrm>
            <a:off x="8500771" y="6059491"/>
            <a:ext cx="2845430" cy="266818"/>
          </a:xfrm>
          <a:prstGeom prst="rect">
            <a:avLst/>
          </a:prstGeom>
          <a:noFill/>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solidFill>
                <a:effectLst/>
                <a:uLnTx/>
                <a:uFillTx/>
                <a:latin typeface="PT Sans"/>
                <a:ea typeface="+mn-ea"/>
                <a:cs typeface="+mn-cs"/>
              </a:rPr>
              <a:t>X.509 cert</a:t>
            </a:r>
            <a:endParaRPr kumimoji="0" lang="en-US" sz="1071"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35" name="Rectangle 9234">
            <a:extLst>
              <a:ext uri="{FF2B5EF4-FFF2-40B4-BE49-F238E27FC236}">
                <a16:creationId xmlns:a16="http://schemas.microsoft.com/office/drawing/2014/main" id="{5CE27CFB-D42C-49C0-B90E-6372FFDFCB34}"/>
              </a:ext>
            </a:extLst>
          </p:cNvPr>
          <p:cNvSpPr/>
          <p:nvPr/>
        </p:nvSpPr>
        <p:spPr bwMode="auto">
          <a:xfrm>
            <a:off x="2383499" y="1088251"/>
            <a:ext cx="3738143" cy="981115"/>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36" name="TextBox 9235">
            <a:extLst>
              <a:ext uri="{FF2B5EF4-FFF2-40B4-BE49-F238E27FC236}">
                <a16:creationId xmlns:a16="http://schemas.microsoft.com/office/drawing/2014/main" id="{CDB62094-8879-474B-8B00-6345121C9974}"/>
              </a:ext>
            </a:extLst>
          </p:cNvPr>
          <p:cNvSpPr txBox="1"/>
          <p:nvPr/>
        </p:nvSpPr>
        <p:spPr>
          <a:xfrm>
            <a:off x="2465874" y="1913130"/>
            <a:ext cx="1696064" cy="128046"/>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namespace: </a:t>
            </a:r>
            <a:r>
              <a:rPr kumimoji="0" lang="en-US" sz="816"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dapr</a:t>
            </a:r>
            <a:r>
              <a:rPr kumimoji="0" lang="en-US" sz="81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-system</a:t>
            </a:r>
          </a:p>
        </p:txBody>
      </p:sp>
      <p:grpSp>
        <p:nvGrpSpPr>
          <p:cNvPr id="91" name="Group 90">
            <a:extLst>
              <a:ext uri="{FF2B5EF4-FFF2-40B4-BE49-F238E27FC236}">
                <a16:creationId xmlns:a16="http://schemas.microsoft.com/office/drawing/2014/main" id="{D130B83F-5CEC-4941-A700-B6F974784E6C}"/>
              </a:ext>
            </a:extLst>
          </p:cNvPr>
          <p:cNvGrpSpPr/>
          <p:nvPr/>
        </p:nvGrpSpPr>
        <p:grpSpPr>
          <a:xfrm>
            <a:off x="2585289" y="1225968"/>
            <a:ext cx="3334561" cy="603563"/>
            <a:chOff x="882353" y="2438141"/>
            <a:chExt cx="7116968" cy="1159824"/>
          </a:xfrm>
        </p:grpSpPr>
        <p:grpSp>
          <p:nvGrpSpPr>
            <p:cNvPr id="92" name="Group 91">
              <a:extLst>
                <a:ext uri="{FF2B5EF4-FFF2-40B4-BE49-F238E27FC236}">
                  <a16:creationId xmlns:a16="http://schemas.microsoft.com/office/drawing/2014/main" id="{5B9CD6E6-D873-43B5-B97A-52D3A1D5C525}"/>
                </a:ext>
              </a:extLst>
            </p:cNvPr>
            <p:cNvGrpSpPr/>
            <p:nvPr/>
          </p:nvGrpSpPr>
          <p:grpSpPr>
            <a:xfrm>
              <a:off x="882353" y="2447171"/>
              <a:ext cx="1638077" cy="1150794"/>
              <a:chOff x="1055073" y="2447171"/>
              <a:chExt cx="1638077" cy="1150794"/>
            </a:xfrm>
          </p:grpSpPr>
          <p:sp>
            <p:nvSpPr>
              <p:cNvPr id="109" name="Rectangle 108">
                <a:extLst>
                  <a:ext uri="{FF2B5EF4-FFF2-40B4-BE49-F238E27FC236}">
                    <a16:creationId xmlns:a16="http://schemas.microsoft.com/office/drawing/2014/main" id="{4FA6B2C6-4086-48B6-9852-A526DA4A1E49}"/>
                  </a:ext>
                </a:extLst>
              </p:cNvPr>
              <p:cNvSpPr/>
              <p:nvPr/>
            </p:nvSpPr>
            <p:spPr bwMode="auto">
              <a:xfrm>
                <a:off x="1055073" y="2447171"/>
                <a:ext cx="1638077" cy="1150794"/>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110" name="Rounded Rectangle 5">
                <a:extLst>
                  <a:ext uri="{FF2B5EF4-FFF2-40B4-BE49-F238E27FC236}">
                    <a16:creationId xmlns:a16="http://schemas.microsoft.com/office/drawing/2014/main" id="{8EEB18F2-2F0F-4FA4-8F50-9F3D324A9D1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612" b="0" i="0" u="none" strike="noStrike" kern="1200" cap="none" spc="306" normalizeH="0" baseline="0" noProof="0" dirty="0">
                  <a:ln>
                    <a:noFill/>
                  </a:ln>
                  <a:solidFill>
                    <a:srgbClr val="000000"/>
                  </a:solidFill>
                  <a:effectLst/>
                  <a:uLnTx/>
                  <a:uFillTx/>
                  <a:latin typeface="Segoe UI Semibold"/>
                  <a:ea typeface="+mn-ea"/>
                  <a:cs typeface="Segoe UI" pitchFamily="34" charset="0"/>
                </a:endParaRPr>
              </a:p>
            </p:txBody>
          </p:sp>
          <p:pic>
            <p:nvPicPr>
              <p:cNvPr id="111" name="Graphic 110">
                <a:extLst>
                  <a:ext uri="{FF2B5EF4-FFF2-40B4-BE49-F238E27FC236}">
                    <a16:creationId xmlns:a16="http://schemas.microsoft.com/office/drawing/2014/main" id="{F89C8570-07C8-457B-AD5C-4EC28460D77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1654796" y="2737175"/>
                <a:ext cx="451813" cy="351862"/>
              </a:xfrm>
              <a:prstGeom prst="rect">
                <a:avLst/>
              </a:prstGeom>
            </p:spPr>
          </p:pic>
          <p:sp>
            <p:nvSpPr>
              <p:cNvPr id="112" name="Rectangle 111">
                <a:extLst>
                  <a:ext uri="{FF2B5EF4-FFF2-40B4-BE49-F238E27FC236}">
                    <a16:creationId xmlns:a16="http://schemas.microsoft.com/office/drawing/2014/main" id="{00E579D3-C5AF-4138-9AE8-E788BB8ECEA0}"/>
                  </a:ext>
                </a:extLst>
              </p:cNvPr>
              <p:cNvSpPr/>
              <p:nvPr/>
            </p:nvSpPr>
            <p:spPr>
              <a:xfrm>
                <a:off x="1432095" y="3106054"/>
                <a:ext cx="904352" cy="369212"/>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10" normalizeH="0" baseline="0" noProof="0" dirty="0">
                    <a:ln>
                      <a:noFill/>
                    </a:ln>
                    <a:solidFill>
                      <a:srgbClr val="0D2192"/>
                    </a:solidFill>
                    <a:effectLst/>
                    <a:uLnTx/>
                    <a:uFillTx/>
                    <a:latin typeface="Segoe UI"/>
                    <a:ea typeface="+mn-ea"/>
                    <a:cs typeface="Segoe UI" pitchFamily="34" charset="0"/>
                  </a:rPr>
                  <a:t>Actor Placement</a:t>
                </a:r>
              </a:p>
            </p:txBody>
          </p:sp>
        </p:grpSp>
        <p:grpSp>
          <p:nvGrpSpPr>
            <p:cNvPr id="93" name="Group 92">
              <a:extLst>
                <a:ext uri="{FF2B5EF4-FFF2-40B4-BE49-F238E27FC236}">
                  <a16:creationId xmlns:a16="http://schemas.microsoft.com/office/drawing/2014/main" id="{E14BE5E0-04E2-42C3-8568-20B7B1E7A4C6}"/>
                </a:ext>
              </a:extLst>
            </p:cNvPr>
            <p:cNvGrpSpPr/>
            <p:nvPr/>
          </p:nvGrpSpPr>
          <p:grpSpPr>
            <a:xfrm>
              <a:off x="2719023" y="2447171"/>
              <a:ext cx="1638077" cy="1150794"/>
              <a:chOff x="1055073" y="2447171"/>
              <a:chExt cx="1638077" cy="1150794"/>
            </a:xfrm>
          </p:grpSpPr>
          <p:sp>
            <p:nvSpPr>
              <p:cNvPr id="105" name="Rectangle 104">
                <a:extLst>
                  <a:ext uri="{FF2B5EF4-FFF2-40B4-BE49-F238E27FC236}">
                    <a16:creationId xmlns:a16="http://schemas.microsoft.com/office/drawing/2014/main" id="{7DD57FCA-8037-434F-98B7-21CC6CD56E5A}"/>
                  </a:ext>
                </a:extLst>
              </p:cNvPr>
              <p:cNvSpPr/>
              <p:nvPr/>
            </p:nvSpPr>
            <p:spPr bwMode="auto">
              <a:xfrm>
                <a:off x="1055073" y="2447171"/>
                <a:ext cx="1638077" cy="1150794"/>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106" name="Rounded Rectangle 5">
                <a:extLst>
                  <a:ext uri="{FF2B5EF4-FFF2-40B4-BE49-F238E27FC236}">
                    <a16:creationId xmlns:a16="http://schemas.microsoft.com/office/drawing/2014/main" id="{E5A728D6-04CB-44C0-9154-B161A32E358B}"/>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612" b="0" i="0" u="none" strike="noStrike" kern="1200" cap="none" spc="306" normalizeH="0" baseline="0" noProof="0" dirty="0">
                  <a:ln>
                    <a:noFill/>
                  </a:ln>
                  <a:solidFill>
                    <a:srgbClr val="000000"/>
                  </a:solidFill>
                  <a:effectLst/>
                  <a:uLnTx/>
                  <a:uFillTx/>
                  <a:latin typeface="Segoe UI Semibold"/>
                  <a:ea typeface="+mn-ea"/>
                  <a:cs typeface="Segoe UI" pitchFamily="34" charset="0"/>
                </a:endParaRPr>
              </a:p>
            </p:txBody>
          </p:sp>
          <p:pic>
            <p:nvPicPr>
              <p:cNvPr id="107" name="Graphic 106">
                <a:extLst>
                  <a:ext uri="{FF2B5EF4-FFF2-40B4-BE49-F238E27FC236}">
                    <a16:creationId xmlns:a16="http://schemas.microsoft.com/office/drawing/2014/main" id="{EACD257E-CF3F-4959-8711-5879BD9E3C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1650574" y="2756107"/>
                <a:ext cx="451813" cy="351862"/>
              </a:xfrm>
              <a:prstGeom prst="rect">
                <a:avLst/>
              </a:prstGeom>
            </p:spPr>
          </p:pic>
          <p:sp>
            <p:nvSpPr>
              <p:cNvPr id="108" name="Rectangle 107">
                <a:extLst>
                  <a:ext uri="{FF2B5EF4-FFF2-40B4-BE49-F238E27FC236}">
                    <a16:creationId xmlns:a16="http://schemas.microsoft.com/office/drawing/2014/main" id="{FBA92163-5B4D-4450-9EC3-B1F400FFC401}"/>
                  </a:ext>
                </a:extLst>
              </p:cNvPr>
              <p:cNvSpPr/>
              <p:nvPr/>
            </p:nvSpPr>
            <p:spPr>
              <a:xfrm>
                <a:off x="1405843" y="3124985"/>
                <a:ext cx="921854" cy="369212"/>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4" name="Group 93">
              <a:extLst>
                <a:ext uri="{FF2B5EF4-FFF2-40B4-BE49-F238E27FC236}">
                  <a16:creationId xmlns:a16="http://schemas.microsoft.com/office/drawing/2014/main" id="{6CAFD2D6-6F75-4009-8F02-ED634234E88E}"/>
                </a:ext>
              </a:extLst>
            </p:cNvPr>
            <p:cNvGrpSpPr/>
            <p:nvPr/>
          </p:nvGrpSpPr>
          <p:grpSpPr>
            <a:xfrm>
              <a:off x="6361244" y="2438141"/>
              <a:ext cx="1638077" cy="1159824"/>
              <a:chOff x="1055073" y="2438141"/>
              <a:chExt cx="1638077" cy="1159824"/>
            </a:xfrm>
          </p:grpSpPr>
          <p:sp>
            <p:nvSpPr>
              <p:cNvPr id="100" name="Rectangle 99">
                <a:extLst>
                  <a:ext uri="{FF2B5EF4-FFF2-40B4-BE49-F238E27FC236}">
                    <a16:creationId xmlns:a16="http://schemas.microsoft.com/office/drawing/2014/main" id="{553013D9-B0C4-4403-A60E-255923A41832}"/>
                  </a:ext>
                </a:extLst>
              </p:cNvPr>
              <p:cNvSpPr/>
              <p:nvPr/>
            </p:nvSpPr>
            <p:spPr bwMode="auto">
              <a:xfrm>
                <a:off x="1055073" y="2438141"/>
                <a:ext cx="1638077" cy="1159824"/>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101" name="Rounded Rectangle 5">
                <a:extLst>
                  <a:ext uri="{FF2B5EF4-FFF2-40B4-BE49-F238E27FC236}">
                    <a16:creationId xmlns:a16="http://schemas.microsoft.com/office/drawing/2014/main" id="{4D0D1D6D-6BAC-4CBD-AEAB-6916988E27C4}"/>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612" b="0" i="0" u="none" strike="noStrike" kern="1200" cap="none" spc="306" normalizeH="0" baseline="0" noProof="0" dirty="0">
                  <a:ln>
                    <a:noFill/>
                  </a:ln>
                  <a:solidFill>
                    <a:srgbClr val="000000"/>
                  </a:solidFill>
                  <a:effectLst/>
                  <a:uLnTx/>
                  <a:uFillTx/>
                  <a:latin typeface="Segoe UI Semibold"/>
                  <a:ea typeface="+mn-ea"/>
                  <a:cs typeface="Segoe UI" pitchFamily="34" charset="0"/>
                </a:endParaRPr>
              </a:p>
            </p:txBody>
          </p:sp>
          <p:pic>
            <p:nvPicPr>
              <p:cNvPr id="102" name="Graphic 101">
                <a:extLst>
                  <a:ext uri="{FF2B5EF4-FFF2-40B4-BE49-F238E27FC236}">
                    <a16:creationId xmlns:a16="http://schemas.microsoft.com/office/drawing/2014/main" id="{347ECA0D-D40E-4D33-87E0-7878D07912F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1635525" y="2750068"/>
                <a:ext cx="451813" cy="351862"/>
              </a:xfrm>
              <a:prstGeom prst="rect">
                <a:avLst/>
              </a:prstGeom>
            </p:spPr>
          </p:pic>
          <p:sp>
            <p:nvSpPr>
              <p:cNvPr id="104" name="Rectangle 103">
                <a:extLst>
                  <a:ext uri="{FF2B5EF4-FFF2-40B4-BE49-F238E27FC236}">
                    <a16:creationId xmlns:a16="http://schemas.microsoft.com/office/drawing/2014/main" id="{20A0FB28-270C-4BE8-99C2-362C11485583}"/>
                  </a:ext>
                </a:extLst>
              </p:cNvPr>
              <p:cNvSpPr/>
              <p:nvPr/>
            </p:nvSpPr>
            <p:spPr>
              <a:xfrm>
                <a:off x="1451208" y="3156723"/>
                <a:ext cx="842453" cy="184607"/>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10" normalizeH="0" baseline="0" noProof="0" dirty="0">
                    <a:ln>
                      <a:noFill/>
                    </a:ln>
                    <a:solidFill>
                      <a:srgbClr val="0D2192"/>
                    </a:solidFill>
                    <a:effectLst/>
                    <a:uLnTx/>
                    <a:uFillTx/>
                    <a:latin typeface="Segoe UI"/>
                    <a:ea typeface="+mn-ea"/>
                    <a:cs typeface="Segoe UI" pitchFamily="34" charset="0"/>
                  </a:rPr>
                  <a:t>Operator</a:t>
                </a:r>
              </a:p>
            </p:txBody>
          </p:sp>
        </p:grpSp>
        <p:grpSp>
          <p:nvGrpSpPr>
            <p:cNvPr id="95" name="Group 94">
              <a:extLst>
                <a:ext uri="{FF2B5EF4-FFF2-40B4-BE49-F238E27FC236}">
                  <a16:creationId xmlns:a16="http://schemas.microsoft.com/office/drawing/2014/main" id="{78BD3AE8-966F-433F-9E17-4AB23615B6AC}"/>
                </a:ext>
              </a:extLst>
            </p:cNvPr>
            <p:cNvGrpSpPr/>
            <p:nvPr/>
          </p:nvGrpSpPr>
          <p:grpSpPr>
            <a:xfrm>
              <a:off x="4532221" y="2438141"/>
              <a:ext cx="1638078" cy="1150794"/>
              <a:chOff x="1055073" y="2447171"/>
              <a:chExt cx="1638078" cy="1150794"/>
            </a:xfrm>
          </p:grpSpPr>
          <p:sp>
            <p:nvSpPr>
              <p:cNvPr id="96" name="Rectangle 95">
                <a:extLst>
                  <a:ext uri="{FF2B5EF4-FFF2-40B4-BE49-F238E27FC236}">
                    <a16:creationId xmlns:a16="http://schemas.microsoft.com/office/drawing/2014/main" id="{CA144F7C-EC55-42CF-84BD-CE89AE3269F4}"/>
                  </a:ext>
                </a:extLst>
              </p:cNvPr>
              <p:cNvSpPr/>
              <p:nvPr/>
            </p:nvSpPr>
            <p:spPr bwMode="auto">
              <a:xfrm>
                <a:off x="1055073" y="2447171"/>
                <a:ext cx="1638078" cy="1150794"/>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139891"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97" name="Rounded Rectangle 5">
                <a:extLst>
                  <a:ext uri="{FF2B5EF4-FFF2-40B4-BE49-F238E27FC236}">
                    <a16:creationId xmlns:a16="http://schemas.microsoft.com/office/drawing/2014/main" id="{6C2F0577-248B-4CB5-9D5C-A5D351AC13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612" b="0" i="0" u="none" strike="noStrike" kern="1200" cap="none" spc="306" normalizeH="0" baseline="0" noProof="0" dirty="0">
                  <a:ln>
                    <a:noFill/>
                  </a:ln>
                  <a:solidFill>
                    <a:srgbClr val="000000"/>
                  </a:solidFill>
                  <a:effectLst/>
                  <a:uLnTx/>
                  <a:uFillTx/>
                  <a:latin typeface="Segoe UI Semibold"/>
                  <a:ea typeface="+mn-ea"/>
                  <a:cs typeface="Segoe UI" pitchFamily="34" charset="0"/>
                </a:endParaRPr>
              </a:p>
            </p:txBody>
          </p:sp>
          <p:pic>
            <p:nvPicPr>
              <p:cNvPr id="98" name="Graphic 97">
                <a:extLst>
                  <a:ext uri="{FF2B5EF4-FFF2-40B4-BE49-F238E27FC236}">
                    <a16:creationId xmlns:a16="http://schemas.microsoft.com/office/drawing/2014/main" id="{075710AA-56AD-42DA-A3A5-48006086B68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1650574" y="2681861"/>
                <a:ext cx="451813" cy="351862"/>
              </a:xfrm>
              <a:prstGeom prst="rect">
                <a:avLst/>
              </a:prstGeom>
            </p:spPr>
          </p:pic>
          <p:sp>
            <p:nvSpPr>
              <p:cNvPr id="99" name="Rectangle 98">
                <a:extLst>
                  <a:ext uri="{FF2B5EF4-FFF2-40B4-BE49-F238E27FC236}">
                    <a16:creationId xmlns:a16="http://schemas.microsoft.com/office/drawing/2014/main" id="{E0C76707-D425-43F0-862D-A79BB5E6173C}"/>
                  </a:ext>
                </a:extLst>
              </p:cNvPr>
              <p:cNvSpPr/>
              <p:nvPr/>
            </p:nvSpPr>
            <p:spPr>
              <a:xfrm>
                <a:off x="1157067" y="3050740"/>
                <a:ext cx="1482069" cy="369212"/>
              </a:xfrm>
              <a:prstGeom prst="rect">
                <a:avLst/>
              </a:prstGeom>
              <a:noFill/>
              <a:ln>
                <a:noFill/>
              </a:ln>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10" normalizeH="0" baseline="0" noProof="0" dirty="0">
                    <a:ln>
                      <a:noFill/>
                    </a:ln>
                    <a:solidFill>
                      <a:srgbClr val="0D2192"/>
                    </a:solidFill>
                    <a:effectLst/>
                    <a:uLnTx/>
                    <a:uFillTx/>
                    <a:latin typeface="Segoe UI"/>
                    <a:ea typeface="+mn-ea"/>
                    <a:cs typeface="Segoe UI" pitchFamily="34" charset="0"/>
                  </a:rPr>
                  <a:t>Sentry</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10" normalizeH="0" baseline="0" noProof="0" dirty="0">
                    <a:ln>
                      <a:noFill/>
                    </a:ln>
                    <a:solidFill>
                      <a:srgbClr val="0D2192"/>
                    </a:solidFill>
                    <a:effectLst/>
                    <a:uLnTx/>
                    <a:uFillTx/>
                    <a:latin typeface="Segoe UI"/>
                    <a:ea typeface="+mn-ea"/>
                    <a:cs typeface="Segoe UI" pitchFamily="34" charset="0"/>
                  </a:rPr>
                  <a:t>CA and Identity</a:t>
                </a:r>
              </a:p>
            </p:txBody>
          </p:sp>
        </p:grpSp>
      </p:grpSp>
      <p:sp>
        <p:nvSpPr>
          <p:cNvPr id="2052" name="Title 1">
            <a:extLst>
              <a:ext uri="{FF2B5EF4-FFF2-40B4-BE49-F238E27FC236}">
                <a16:creationId xmlns:a16="http://schemas.microsoft.com/office/drawing/2014/main" id="{039DCBCB-BE83-42C8-9F2F-DF99CE6CAC14}"/>
              </a:ext>
            </a:extLst>
          </p:cNvPr>
          <p:cNvSpPr txBox="1">
            <a:spLocks/>
          </p:cNvSpPr>
          <p:nvPr/>
        </p:nvSpPr>
        <p:spPr>
          <a:xfrm>
            <a:off x="113773" y="31033"/>
            <a:ext cx="7399173" cy="56502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err="1">
                <a:ln w="3175">
                  <a:noFill/>
                </a:ln>
                <a:solidFill>
                  <a:srgbClr val="000000"/>
                </a:solidFill>
                <a:effectLst/>
                <a:uLnTx/>
                <a:uFillTx/>
                <a:latin typeface="Segoe UI Semibold"/>
                <a:ea typeface="+mn-ea"/>
                <a:cs typeface="Segoe UI" pitchFamily="34" charset="0"/>
              </a:rPr>
              <a:t>Daprized</a:t>
            </a:r>
            <a:r>
              <a:rPr kumimoji="0" lang="en-US" sz="3672"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 Ingress with Kubernetes </a:t>
            </a:r>
          </a:p>
        </p:txBody>
      </p:sp>
      <p:grpSp>
        <p:nvGrpSpPr>
          <p:cNvPr id="113" name="app development" descr="application development">
            <a:extLst>
              <a:ext uri="{FF2B5EF4-FFF2-40B4-BE49-F238E27FC236}">
                <a16:creationId xmlns:a16="http://schemas.microsoft.com/office/drawing/2014/main" id="{7E42F5A6-4C1E-448A-A19B-DC68F7A65E27}"/>
              </a:ext>
            </a:extLst>
          </p:cNvPr>
          <p:cNvGrpSpPr/>
          <p:nvPr/>
        </p:nvGrpSpPr>
        <p:grpSpPr>
          <a:xfrm>
            <a:off x="5509992" y="3848875"/>
            <a:ext cx="443742" cy="267584"/>
            <a:chOff x="1619312" y="4920549"/>
            <a:chExt cx="500422" cy="301763"/>
          </a:xfrm>
        </p:grpSpPr>
        <p:sp>
          <p:nvSpPr>
            <p:cNvPr id="114" name="Freeform: Shape 113">
              <a:extLst>
                <a:ext uri="{FF2B5EF4-FFF2-40B4-BE49-F238E27FC236}">
                  <a16:creationId xmlns:a16="http://schemas.microsoft.com/office/drawing/2014/main" id="{80E2BC6B-D016-49B5-847B-18BC74093543}"/>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BB2472F-6109-4EEE-8B67-AEF47FF7EC8D}"/>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949D950A-96A4-4B21-982C-638955EF5495}"/>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7C75A3F3-642C-41F6-937A-7EDE71EDB37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app development" descr="application development">
            <a:extLst>
              <a:ext uri="{FF2B5EF4-FFF2-40B4-BE49-F238E27FC236}">
                <a16:creationId xmlns:a16="http://schemas.microsoft.com/office/drawing/2014/main" id="{3095DC09-50F5-43AF-BBFA-B3E87B9E5898}"/>
              </a:ext>
            </a:extLst>
          </p:cNvPr>
          <p:cNvGrpSpPr/>
          <p:nvPr/>
        </p:nvGrpSpPr>
        <p:grpSpPr>
          <a:xfrm>
            <a:off x="7760076" y="3842415"/>
            <a:ext cx="443742" cy="267584"/>
            <a:chOff x="1619312" y="4920549"/>
            <a:chExt cx="500422" cy="301763"/>
          </a:xfrm>
        </p:grpSpPr>
        <p:sp>
          <p:nvSpPr>
            <p:cNvPr id="124" name="Freeform: Shape 123">
              <a:extLst>
                <a:ext uri="{FF2B5EF4-FFF2-40B4-BE49-F238E27FC236}">
                  <a16:creationId xmlns:a16="http://schemas.microsoft.com/office/drawing/2014/main" id="{46FD21AA-3DB4-4382-A6FF-9102A1B6F0BB}"/>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4F73E83-160D-4D88-889F-9E6FFC43B0DF}"/>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6364B3AA-A603-4AAF-842C-A3EB18693ED5}"/>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329BA4D8-1487-44C7-957C-9BB78487878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304872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87F4E91-704E-443A-9737-8316D521B681}"/>
              </a:ext>
            </a:extLst>
          </p:cNvPr>
          <p:cNvGrpSpPr/>
          <p:nvPr/>
        </p:nvGrpSpPr>
        <p:grpSpPr>
          <a:xfrm>
            <a:off x="1432594" y="3232987"/>
            <a:ext cx="9096309" cy="2779140"/>
            <a:chOff x="1542758" y="2526704"/>
            <a:chExt cx="6636767" cy="2724894"/>
          </a:xfrm>
          <a:effectLst>
            <a:outerShdw blurRad="63500" sx="102000" sy="102000" algn="ctr" rotWithShape="0">
              <a:prstClr val="black">
                <a:alpha val="40000"/>
              </a:prstClr>
            </a:outerShdw>
          </a:effectLst>
        </p:grpSpPr>
        <p:sp>
          <p:nvSpPr>
            <p:cNvPr id="95" name="Rectangle 94">
              <a:extLst>
                <a:ext uri="{FF2B5EF4-FFF2-40B4-BE49-F238E27FC236}">
                  <a16:creationId xmlns:a16="http://schemas.microsoft.com/office/drawing/2014/main" id="{90FC4E1B-1450-4C00-AABC-DDAACCAFE597}"/>
                </a:ext>
              </a:extLst>
            </p:cNvPr>
            <p:cNvSpPr/>
            <p:nvPr/>
          </p:nvSpPr>
          <p:spPr bwMode="auto">
            <a:xfrm>
              <a:off x="1542758" y="2526704"/>
              <a:ext cx="5631040" cy="1764665"/>
            </a:xfrm>
            <a:prstGeom prst="rect">
              <a:avLst/>
            </a:prstGeom>
            <a:solidFill>
              <a:schemeClr val="bg1"/>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7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DC179F3E-E6B5-4E9C-A770-3F06FF2A7B82}"/>
                </a:ext>
              </a:extLst>
            </p:cNvPr>
            <p:cNvSpPr/>
            <p:nvPr/>
          </p:nvSpPr>
          <p:spPr bwMode="auto">
            <a:xfrm>
              <a:off x="2660362" y="3549686"/>
              <a:ext cx="5519163" cy="1701912"/>
            </a:xfrm>
            <a:prstGeom prst="rect">
              <a:avLst/>
            </a:prstGeom>
            <a:solidFill>
              <a:schemeClr val="bg1"/>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7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3"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592624" y="3859891"/>
            <a:ext cx="671200" cy="518160"/>
          </a:xfrm>
          <a:prstGeom prst="rect">
            <a:avLst/>
          </a:prstGeom>
        </p:spPr>
      </p:pic>
      <p:grpSp>
        <p:nvGrpSpPr>
          <p:cNvPr id="88" name="Group 87">
            <a:extLst>
              <a:ext uri="{FF2B5EF4-FFF2-40B4-BE49-F238E27FC236}">
                <a16:creationId xmlns:a16="http://schemas.microsoft.com/office/drawing/2014/main" id="{AD8437E8-616E-43F6-BF10-152445C948FE}"/>
              </a:ext>
            </a:extLst>
          </p:cNvPr>
          <p:cNvGrpSpPr/>
          <p:nvPr/>
        </p:nvGrpSpPr>
        <p:grpSpPr>
          <a:xfrm>
            <a:off x="4438049" y="2552521"/>
            <a:ext cx="3058247" cy="822082"/>
            <a:chOff x="4201547" y="3743325"/>
            <a:chExt cx="3765096" cy="713904"/>
          </a:xfrm>
        </p:grpSpPr>
        <p:grpSp>
          <p:nvGrpSpPr>
            <p:cNvPr id="89" name="Group 88">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93"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918"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94"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918"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90" name="Group 89">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91"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12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2" name="Straight Connector 91">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grpSp>
      <p:sp>
        <p:nvSpPr>
          <p:cNvPr id="178" name="TextBox 177">
            <a:extLst>
              <a:ext uri="{FF2B5EF4-FFF2-40B4-BE49-F238E27FC236}">
                <a16:creationId xmlns:a16="http://schemas.microsoft.com/office/drawing/2014/main" id="{24A67675-E5E5-4E45-B694-9C9AC1872BDF}"/>
              </a:ext>
            </a:extLst>
          </p:cNvPr>
          <p:cNvSpPr txBox="1"/>
          <p:nvPr/>
        </p:nvSpPr>
        <p:spPr>
          <a:xfrm>
            <a:off x="10892928" y="2103863"/>
            <a:ext cx="1023681" cy="256159"/>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p:txBody>
      </p:sp>
      <p:sp>
        <p:nvSpPr>
          <p:cNvPr id="2" name="people_4" title="Icon of a person">
            <a:extLst>
              <a:ext uri="{FF2B5EF4-FFF2-40B4-BE49-F238E27FC236}">
                <a16:creationId xmlns:a16="http://schemas.microsoft.com/office/drawing/2014/main" id="{BBA3D9E5-6880-41CA-AAC8-A5FD7A55B0D9}"/>
              </a:ext>
            </a:extLst>
          </p:cNvPr>
          <p:cNvSpPr>
            <a:spLocks noChangeAspect="1" noEditPoints="1"/>
          </p:cNvSpPr>
          <p:nvPr/>
        </p:nvSpPr>
        <p:spPr bwMode="auto">
          <a:xfrm>
            <a:off x="11275786" y="1303031"/>
            <a:ext cx="640823" cy="7164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people_4" title="Icon of a person">
            <a:extLst>
              <a:ext uri="{FF2B5EF4-FFF2-40B4-BE49-F238E27FC236}">
                <a16:creationId xmlns:a16="http://schemas.microsoft.com/office/drawing/2014/main" id="{1A1BCC39-4FE1-4DEE-A736-32C7DF79837A}"/>
              </a:ext>
            </a:extLst>
          </p:cNvPr>
          <p:cNvSpPr>
            <a:spLocks noChangeAspect="1" noEditPoints="1"/>
          </p:cNvSpPr>
          <p:nvPr/>
        </p:nvSpPr>
        <p:spPr bwMode="auto">
          <a:xfrm>
            <a:off x="11314372" y="4638158"/>
            <a:ext cx="640823" cy="7164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reeform 96" title="Icon of a gear with a wrench">
            <a:extLst>
              <a:ext uri="{FF2B5EF4-FFF2-40B4-BE49-F238E27FC236}">
                <a16:creationId xmlns:a16="http://schemas.microsoft.com/office/drawing/2014/main" id="{9B95A325-AD55-4FF5-89E4-72CDF0C97D3B}"/>
              </a:ext>
            </a:extLst>
          </p:cNvPr>
          <p:cNvSpPr>
            <a:spLocks noChangeAspect="1" noEditPoints="1"/>
          </p:cNvSpPr>
          <p:nvPr/>
        </p:nvSpPr>
        <p:spPr bwMode="auto">
          <a:xfrm>
            <a:off x="10775815" y="4994005"/>
            <a:ext cx="450029" cy="41436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ln>
            <a:headEnd/>
            <a:tailEnd/>
          </a:ln>
        </p:spPr>
        <p:style>
          <a:lnRef idx="2">
            <a:schemeClr val="accent2"/>
          </a:lnRef>
          <a:fillRef idx="1">
            <a:schemeClr val="lt1"/>
          </a:fillRef>
          <a:effectRef idx="0">
            <a:schemeClr val="accent2"/>
          </a:effectRef>
          <a:fontRef idx="minor">
            <a:schemeClr val="dk1"/>
          </a:fontRef>
        </p:style>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Embed_ECCE" title="Icon of two chevron brackets around a backslash">
            <a:extLst>
              <a:ext uri="{FF2B5EF4-FFF2-40B4-BE49-F238E27FC236}">
                <a16:creationId xmlns:a16="http://schemas.microsoft.com/office/drawing/2014/main" id="{CAA5CB45-F5E1-4A65-90EB-6D08DB7C4298}"/>
              </a:ext>
            </a:extLst>
          </p:cNvPr>
          <p:cNvSpPr>
            <a:spLocks noChangeAspect="1" noEditPoints="1"/>
          </p:cNvSpPr>
          <p:nvPr/>
        </p:nvSpPr>
        <p:spPr bwMode="auto">
          <a:xfrm>
            <a:off x="10825757" y="1734422"/>
            <a:ext cx="357817" cy="306814"/>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ln>
            <a:headEnd/>
            <a:tailEnd/>
          </a:ln>
        </p:spPr>
        <p:style>
          <a:lnRef idx="2">
            <a:schemeClr val="accent2"/>
          </a:lnRef>
          <a:fillRef idx="1">
            <a:schemeClr val="lt1"/>
          </a:fillRef>
          <a:effectRef idx="0">
            <a:schemeClr val="accent2"/>
          </a:effectRef>
          <a:fontRef idx="minor">
            <a:schemeClr val="dk1"/>
          </a:fontRef>
        </p:style>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1808DA4B-9AED-4424-854B-7178AED125FD}"/>
              </a:ext>
            </a:extLst>
          </p:cNvPr>
          <p:cNvSpPr txBox="1"/>
          <p:nvPr/>
        </p:nvSpPr>
        <p:spPr>
          <a:xfrm>
            <a:off x="9436655" y="4875566"/>
            <a:ext cx="1339905" cy="512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Mesh</a:t>
            </a:r>
          </a:p>
        </p:txBody>
      </p:sp>
      <p:sp>
        <p:nvSpPr>
          <p:cNvPr id="15" name="TextBox 14">
            <a:extLst>
              <a:ext uri="{FF2B5EF4-FFF2-40B4-BE49-F238E27FC236}">
                <a16:creationId xmlns:a16="http://schemas.microsoft.com/office/drawing/2014/main" id="{1A51A39C-586F-479D-A9FA-1BB0C7E150ED}"/>
              </a:ext>
            </a:extLst>
          </p:cNvPr>
          <p:cNvSpPr txBox="1"/>
          <p:nvPr/>
        </p:nvSpPr>
        <p:spPr>
          <a:xfrm>
            <a:off x="10879493" y="5440372"/>
            <a:ext cx="1023681" cy="256159"/>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Operator</a:t>
            </a:r>
          </a:p>
        </p:txBody>
      </p:sp>
      <p:sp>
        <p:nvSpPr>
          <p:cNvPr id="11" name="Rectangle 10">
            <a:extLst>
              <a:ext uri="{FF2B5EF4-FFF2-40B4-BE49-F238E27FC236}">
                <a16:creationId xmlns:a16="http://schemas.microsoft.com/office/drawing/2014/main" id="{1D90159A-B6C3-4575-B622-B998EB675519}"/>
              </a:ext>
            </a:extLst>
          </p:cNvPr>
          <p:cNvSpPr/>
          <p:nvPr/>
        </p:nvSpPr>
        <p:spPr bwMode="auto">
          <a:xfrm>
            <a:off x="1432594" y="6225087"/>
            <a:ext cx="9096303" cy="477224"/>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7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0AE04E9-A91D-4979-B76B-A657BBF45AAC}"/>
              </a:ext>
            </a:extLst>
          </p:cNvPr>
          <p:cNvSpPr/>
          <p:nvPr/>
        </p:nvSpPr>
        <p:spPr bwMode="auto">
          <a:xfrm>
            <a:off x="2964374" y="4290198"/>
            <a:ext cx="6186086" cy="742584"/>
          </a:xfrm>
          <a:prstGeom prst="rect">
            <a:avLst/>
          </a:prstGeom>
          <a:solidFill>
            <a:schemeClr val="bg1"/>
          </a:solidFill>
          <a:ln w="9525" cap="flat" cmpd="sng" algn="ctr">
            <a:solidFill>
              <a:schemeClr val="tx1"/>
            </a:solidFill>
            <a:prstDash val="lgDash"/>
            <a:headEnd type="none" w="med" len="med"/>
            <a:tailEnd type="none" w="med" len="med"/>
          </a:ln>
          <a:effectLst>
            <a:outerShdw blurRad="152400" sx="102000" sy="102000" algn="ctr" rotWithShape="0">
              <a:prstClr val="black">
                <a:alpha val="2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7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2F7925-FFB3-4A29-823D-5AB618C36914}"/>
              </a:ext>
            </a:extLst>
          </p:cNvPr>
          <p:cNvSpPr/>
          <p:nvPr/>
        </p:nvSpPr>
        <p:spPr bwMode="auto">
          <a:xfrm>
            <a:off x="7280932" y="5227379"/>
            <a:ext cx="906035" cy="552402"/>
          </a:xfrm>
          <a:prstGeom prst="rect">
            <a:avLst/>
          </a:prstGeom>
          <a:solidFill>
            <a:schemeClr val="tx1"/>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93260" tIns="186521" rIns="93260" bIns="186521"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Traffic splitting</a:t>
            </a:r>
          </a:p>
        </p:txBody>
      </p:sp>
      <p:sp>
        <p:nvSpPr>
          <p:cNvPr id="12" name="Rectangle 11">
            <a:extLst>
              <a:ext uri="{FF2B5EF4-FFF2-40B4-BE49-F238E27FC236}">
                <a16:creationId xmlns:a16="http://schemas.microsoft.com/office/drawing/2014/main" id="{0AB939E1-E586-4EEA-9BF3-058E7F189FFB}"/>
              </a:ext>
            </a:extLst>
          </p:cNvPr>
          <p:cNvSpPr/>
          <p:nvPr/>
        </p:nvSpPr>
        <p:spPr bwMode="auto">
          <a:xfrm>
            <a:off x="4748797" y="5242668"/>
            <a:ext cx="906035" cy="562151"/>
          </a:xfrm>
          <a:prstGeom prst="rect">
            <a:avLst/>
          </a:prstGeom>
          <a:solidFill>
            <a:schemeClr val="tx1"/>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93260" tIns="186521" rIns="93260" bIns="186521"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Traffic routing</a:t>
            </a:r>
          </a:p>
        </p:txBody>
      </p:sp>
      <p:sp>
        <p:nvSpPr>
          <p:cNvPr id="13" name="Rectangle 12">
            <a:extLst>
              <a:ext uri="{FF2B5EF4-FFF2-40B4-BE49-F238E27FC236}">
                <a16:creationId xmlns:a16="http://schemas.microsoft.com/office/drawing/2014/main" id="{292ED0B2-9160-45F9-927D-FD0AA861AD11}"/>
              </a:ext>
            </a:extLst>
          </p:cNvPr>
          <p:cNvSpPr/>
          <p:nvPr/>
        </p:nvSpPr>
        <p:spPr bwMode="auto">
          <a:xfrm>
            <a:off x="8086156" y="4381713"/>
            <a:ext cx="906035" cy="534164"/>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93260" tIns="186521" rIns="93260" bIns="186521"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16" name="Rectangle 15">
            <a:extLst>
              <a:ext uri="{FF2B5EF4-FFF2-40B4-BE49-F238E27FC236}">
                <a16:creationId xmlns:a16="http://schemas.microsoft.com/office/drawing/2014/main" id="{57DD1A54-1103-45EB-950F-66254672DCEF}"/>
              </a:ext>
            </a:extLst>
          </p:cNvPr>
          <p:cNvSpPr/>
          <p:nvPr/>
        </p:nvSpPr>
        <p:spPr bwMode="auto">
          <a:xfrm>
            <a:off x="6431245" y="4397059"/>
            <a:ext cx="906035" cy="534164"/>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93260" tIns="186521" rIns="93260" bIns="186521"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Resiliency</a:t>
            </a:r>
          </a:p>
        </p:txBody>
      </p:sp>
      <p:sp>
        <p:nvSpPr>
          <p:cNvPr id="17" name="Rectangle 16">
            <a:extLst>
              <a:ext uri="{FF2B5EF4-FFF2-40B4-BE49-F238E27FC236}">
                <a16:creationId xmlns:a16="http://schemas.microsoft.com/office/drawing/2014/main" id="{F379CEAC-0326-414F-896E-3873CD266C40}"/>
              </a:ext>
            </a:extLst>
          </p:cNvPr>
          <p:cNvSpPr/>
          <p:nvPr/>
        </p:nvSpPr>
        <p:spPr bwMode="auto">
          <a:xfrm>
            <a:off x="4776332" y="4404284"/>
            <a:ext cx="906035" cy="534164"/>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93260" tIns="186521" rIns="93260" bIns="186521"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Metrics</a:t>
            </a:r>
          </a:p>
        </p:txBody>
      </p:sp>
      <p:sp>
        <p:nvSpPr>
          <p:cNvPr id="18" name="Rectangle 17">
            <a:extLst>
              <a:ext uri="{FF2B5EF4-FFF2-40B4-BE49-F238E27FC236}">
                <a16:creationId xmlns:a16="http://schemas.microsoft.com/office/drawing/2014/main" id="{DB23FA15-FC23-4A04-BB43-0C1EC5D977D9}"/>
              </a:ext>
            </a:extLst>
          </p:cNvPr>
          <p:cNvSpPr/>
          <p:nvPr/>
        </p:nvSpPr>
        <p:spPr bwMode="auto">
          <a:xfrm>
            <a:off x="3121419" y="4415424"/>
            <a:ext cx="906035" cy="511885"/>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93260" tIns="186521" rIns="93260" bIns="186521"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mTLS</a:t>
            </a:r>
            <a:endPar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9" name="Rectangle 18">
            <a:extLst>
              <a:ext uri="{FF2B5EF4-FFF2-40B4-BE49-F238E27FC236}">
                <a16:creationId xmlns:a16="http://schemas.microsoft.com/office/drawing/2014/main" id="{963CCCF4-4E51-4760-ABD1-9D6C8110FBEE}"/>
              </a:ext>
            </a:extLst>
          </p:cNvPr>
          <p:cNvSpPr/>
          <p:nvPr/>
        </p:nvSpPr>
        <p:spPr bwMode="auto">
          <a:xfrm>
            <a:off x="2488150" y="3541585"/>
            <a:ext cx="1004752" cy="685285"/>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186521" tIns="186521" rIns="186521" bIns="18652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Semibold"/>
                <a:ea typeface="+mn-ea"/>
                <a:cs typeface="Segoe UI" pitchFamily="34" charset="0"/>
              </a:rPr>
              <a:t>Service-to- service invocation</a:t>
            </a:r>
          </a:p>
        </p:txBody>
      </p:sp>
      <p:sp>
        <p:nvSpPr>
          <p:cNvPr id="20" name="Rectangle 19">
            <a:extLst>
              <a:ext uri="{FF2B5EF4-FFF2-40B4-BE49-F238E27FC236}">
                <a16:creationId xmlns:a16="http://schemas.microsoft.com/office/drawing/2014/main" id="{0451C0D4-E677-49C8-BF4F-3968B1B70625}"/>
              </a:ext>
            </a:extLst>
          </p:cNvPr>
          <p:cNvSpPr/>
          <p:nvPr/>
        </p:nvSpPr>
        <p:spPr bwMode="auto">
          <a:xfrm>
            <a:off x="3597879" y="3535150"/>
            <a:ext cx="1004752" cy="685285"/>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186521" tIns="186521" rIns="186521" bIns="18652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Semibold"/>
                <a:ea typeface="+mn-ea"/>
                <a:cs typeface="Segoe UI" pitchFamily="34" charset="0"/>
              </a:rPr>
              <a:t>State management</a:t>
            </a:r>
          </a:p>
        </p:txBody>
      </p:sp>
      <p:sp>
        <p:nvSpPr>
          <p:cNvPr id="21" name="Rectangle 20">
            <a:extLst>
              <a:ext uri="{FF2B5EF4-FFF2-40B4-BE49-F238E27FC236}">
                <a16:creationId xmlns:a16="http://schemas.microsoft.com/office/drawing/2014/main" id="{FAC1CB28-C2DF-491E-9188-ED77E55707FD}"/>
              </a:ext>
            </a:extLst>
          </p:cNvPr>
          <p:cNvSpPr/>
          <p:nvPr/>
        </p:nvSpPr>
        <p:spPr bwMode="auto">
          <a:xfrm>
            <a:off x="4707609" y="3531866"/>
            <a:ext cx="1004752" cy="685285"/>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93260" tIns="186521" rIns="93260" bIns="18652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2" name="Rectangle 21">
            <a:extLst>
              <a:ext uri="{FF2B5EF4-FFF2-40B4-BE49-F238E27FC236}">
                <a16:creationId xmlns:a16="http://schemas.microsoft.com/office/drawing/2014/main" id="{8C0B5AF5-1AD1-466D-BA25-7EF4BA312C32}"/>
              </a:ext>
            </a:extLst>
          </p:cNvPr>
          <p:cNvSpPr/>
          <p:nvPr/>
        </p:nvSpPr>
        <p:spPr bwMode="auto">
          <a:xfrm>
            <a:off x="5817339" y="3531866"/>
            <a:ext cx="1004752" cy="685285"/>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93260" tIns="186521" rIns="93260" bIns="18652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sp>
        <p:nvSpPr>
          <p:cNvPr id="23" name="Rectangle 22">
            <a:extLst>
              <a:ext uri="{FF2B5EF4-FFF2-40B4-BE49-F238E27FC236}">
                <a16:creationId xmlns:a16="http://schemas.microsoft.com/office/drawing/2014/main" id="{AAA9E57D-8286-491E-A55B-38D97B46B95D}"/>
              </a:ext>
            </a:extLst>
          </p:cNvPr>
          <p:cNvSpPr/>
          <p:nvPr/>
        </p:nvSpPr>
        <p:spPr bwMode="auto">
          <a:xfrm>
            <a:off x="6927068" y="3528522"/>
            <a:ext cx="1004752" cy="685285"/>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93260" tIns="186521" rIns="93260" bIns="18652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4" name="Rectangle 23">
            <a:extLst>
              <a:ext uri="{FF2B5EF4-FFF2-40B4-BE49-F238E27FC236}">
                <a16:creationId xmlns:a16="http://schemas.microsoft.com/office/drawing/2014/main" id="{063E585C-B056-4CE9-B6A2-5C6F68D8E2B0}"/>
              </a:ext>
            </a:extLst>
          </p:cNvPr>
          <p:cNvSpPr/>
          <p:nvPr/>
        </p:nvSpPr>
        <p:spPr bwMode="auto">
          <a:xfrm>
            <a:off x="8036798" y="3531607"/>
            <a:ext cx="1004752" cy="685285"/>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93260" tIns="186521" rIns="93260" bIns="18652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7" name="TextBox 6">
            <a:extLst>
              <a:ext uri="{FF2B5EF4-FFF2-40B4-BE49-F238E27FC236}">
                <a16:creationId xmlns:a16="http://schemas.microsoft.com/office/drawing/2014/main" id="{FDF65913-5E3A-2A40-86A1-81B90018226C}"/>
              </a:ext>
            </a:extLst>
          </p:cNvPr>
          <p:cNvSpPr txBox="1"/>
          <p:nvPr/>
        </p:nvSpPr>
        <p:spPr>
          <a:xfrm>
            <a:off x="4278248" y="6265860"/>
            <a:ext cx="5087685" cy="40022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5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Hosting Infrastructure</a:t>
            </a:r>
          </a:p>
        </p:txBody>
      </p:sp>
      <p:grpSp>
        <p:nvGrpSpPr>
          <p:cNvPr id="54" name="Group 53">
            <a:extLst>
              <a:ext uri="{FF2B5EF4-FFF2-40B4-BE49-F238E27FC236}">
                <a16:creationId xmlns:a16="http://schemas.microsoft.com/office/drawing/2014/main" id="{9C50444B-D189-4332-BF33-A41298D6684D}"/>
              </a:ext>
            </a:extLst>
          </p:cNvPr>
          <p:cNvGrpSpPr/>
          <p:nvPr/>
        </p:nvGrpSpPr>
        <p:grpSpPr>
          <a:xfrm>
            <a:off x="1458734" y="1170358"/>
            <a:ext cx="9070163" cy="1380947"/>
            <a:chOff x="571501" y="1504949"/>
            <a:chExt cx="11027664" cy="1444625"/>
          </a:xfrm>
        </p:grpSpPr>
        <p:sp>
          <p:nvSpPr>
            <p:cNvPr id="55" name="Rounded Rectangle 5">
              <a:extLst>
                <a:ext uri="{FF2B5EF4-FFF2-40B4-BE49-F238E27FC236}">
                  <a16:creationId xmlns:a16="http://schemas.microsoft.com/office/drawing/2014/main" id="{D403CA18-68AA-493B-957F-263C25552749}"/>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1"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56" name="Group 55">
              <a:extLst>
                <a:ext uri="{FF2B5EF4-FFF2-40B4-BE49-F238E27FC236}">
                  <a16:creationId xmlns:a16="http://schemas.microsoft.com/office/drawing/2014/main" id="{8C06142A-BEEB-44F1-A7B3-AFD6D57B1589}"/>
                </a:ext>
              </a:extLst>
            </p:cNvPr>
            <p:cNvGrpSpPr/>
            <p:nvPr/>
          </p:nvGrpSpPr>
          <p:grpSpPr>
            <a:xfrm>
              <a:off x="1993073" y="2381458"/>
              <a:ext cx="7299468" cy="511642"/>
              <a:chOff x="2002598" y="2241758"/>
              <a:chExt cx="7299468" cy="511642"/>
            </a:xfrm>
          </p:grpSpPr>
          <p:pic>
            <p:nvPicPr>
              <p:cNvPr id="61" name="Picture 4">
                <a:extLst>
                  <a:ext uri="{FF2B5EF4-FFF2-40B4-BE49-F238E27FC236}">
                    <a16:creationId xmlns:a16="http://schemas.microsoft.com/office/drawing/2014/main" id="{97E731EB-31D4-46C3-8A06-C3407E4A3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EFB99A1B-F9ED-4C7B-A111-FDC13BBC95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2314" y="2341799"/>
                <a:ext cx="513316" cy="221555"/>
              </a:xfrm>
              <a:prstGeom prst="rect">
                <a:avLst/>
              </a:prstGeom>
            </p:spPr>
          </p:pic>
          <p:pic>
            <p:nvPicPr>
              <p:cNvPr id="63" name="Picture 2">
                <a:extLst>
                  <a:ext uri="{FF2B5EF4-FFF2-40B4-BE49-F238E27FC236}">
                    <a16:creationId xmlns:a16="http://schemas.microsoft.com/office/drawing/2014/main" id="{76124F70-0B76-4711-AAE4-9D3636D34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5B079448-B8B3-4F53-829F-7181ADDDF9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5" name="Picture 64">
                <a:extLst>
                  <a:ext uri="{FF2B5EF4-FFF2-40B4-BE49-F238E27FC236}">
                    <a16:creationId xmlns:a16="http://schemas.microsoft.com/office/drawing/2014/main" id="{254F28AD-7C5D-4529-B8AF-78B7E4840B2A}"/>
                  </a:ext>
                </a:extLst>
              </p:cNvPr>
              <p:cNvPicPr>
                <a:picLocks noChangeAspect="1"/>
              </p:cNvPicPr>
              <p:nvPr/>
            </p:nvPicPr>
            <p:blipFill>
              <a:blip r:embed="rId10"/>
              <a:srcRect/>
              <a:stretch/>
            </p:blipFill>
            <p:spPr>
              <a:xfrm>
                <a:off x="7740822" y="2275654"/>
                <a:ext cx="329022" cy="334795"/>
              </a:xfrm>
              <a:prstGeom prst="rect">
                <a:avLst/>
              </a:prstGeom>
              <a:ln>
                <a:noFill/>
              </a:ln>
            </p:spPr>
          </p:pic>
          <p:sp>
            <p:nvSpPr>
              <p:cNvPr id="66" name="Rectangle 65">
                <a:extLst>
                  <a:ext uri="{FF2B5EF4-FFF2-40B4-BE49-F238E27FC236}">
                    <a16:creationId xmlns:a16="http://schemas.microsoft.com/office/drawing/2014/main" id="{0CF60A62-6636-4D31-81C8-1FB07F1A8596}"/>
                  </a:ext>
                </a:extLst>
              </p:cNvPr>
              <p:cNvSpPr/>
              <p:nvPr/>
            </p:nvSpPr>
            <p:spPr>
              <a:xfrm>
                <a:off x="2002598" y="2319941"/>
                <a:ext cx="1728574" cy="433459"/>
              </a:xfrm>
              <a:prstGeom prst="rect">
                <a:avLst/>
              </a:prstGeom>
              <a:ln>
                <a:noFill/>
              </a:ln>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57" name="Group 56">
              <a:extLst>
                <a:ext uri="{FF2B5EF4-FFF2-40B4-BE49-F238E27FC236}">
                  <a16:creationId xmlns:a16="http://schemas.microsoft.com/office/drawing/2014/main" id="{A13FB0F2-8EFD-4C88-9D8E-20621F5433EA}"/>
                </a:ext>
              </a:extLst>
            </p:cNvPr>
            <p:cNvGrpSpPr/>
            <p:nvPr/>
          </p:nvGrpSpPr>
          <p:grpSpPr>
            <a:xfrm>
              <a:off x="1059657" y="2105674"/>
              <a:ext cx="10048875" cy="200994"/>
              <a:chOff x="1181100" y="2026588"/>
              <a:chExt cx="10048875" cy="200994"/>
            </a:xfrm>
          </p:grpSpPr>
          <p:sp>
            <p:nvSpPr>
              <p:cNvPr id="58" name="TextBox 57">
                <a:extLst>
                  <a:ext uri="{FF2B5EF4-FFF2-40B4-BE49-F238E27FC236}">
                    <a16:creationId xmlns:a16="http://schemas.microsoft.com/office/drawing/2014/main" id="{317BC1AC-22B5-44EE-9356-4852A3F34842}"/>
                  </a:ext>
                </a:extLst>
              </p:cNvPr>
              <p:cNvSpPr txBox="1"/>
              <p:nvPr/>
            </p:nvSpPr>
            <p:spPr>
              <a:xfrm>
                <a:off x="1542027" y="2026588"/>
                <a:ext cx="9327020" cy="200994"/>
              </a:xfrm>
              <a:prstGeom prst="rect">
                <a:avLst/>
              </a:prstGeom>
              <a:noFill/>
            </p:spPr>
            <p:txBody>
              <a:bodyPr wrap="square" lIns="0" tIns="0" rIns="0" bIns="0" rtlCol="0">
                <a:spAutoFit/>
              </a:bodyPr>
              <a:lstStyle/>
              <a:p>
                <a:pPr marL="0" marR="0" lvl="0" indent="0" algn="ctr" defTabSz="951028" rtl="0" eaLnBrk="1" fontAlgn="base" latinLnBrk="0" hangingPunct="1">
                  <a:lnSpc>
                    <a:spcPct val="100000"/>
                  </a:lnSpc>
                  <a:spcBef>
                    <a:spcPct val="0"/>
                  </a:spcBef>
                  <a:spcAft>
                    <a:spcPts val="1224"/>
                  </a:spcAft>
                  <a:buClrTx/>
                  <a:buSzTx/>
                  <a:buFontTx/>
                  <a:buNone/>
                  <a:tabLst/>
                  <a:defRPr/>
                </a:pPr>
                <a:r>
                  <a:rPr kumimoji="0" lang="en-US" sz="1224" b="1"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59" name="Straight Connector 58">
                <a:extLst>
                  <a:ext uri="{FF2B5EF4-FFF2-40B4-BE49-F238E27FC236}">
                    <a16:creationId xmlns:a16="http://schemas.microsoft.com/office/drawing/2014/main" id="{7B154455-4688-4FA2-AF17-BEC1671F357F}"/>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7FA25B-5308-4036-B31D-D120765A7C6F}"/>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 name="Title 1">
            <a:extLst>
              <a:ext uri="{FF2B5EF4-FFF2-40B4-BE49-F238E27FC236}">
                <a16:creationId xmlns:a16="http://schemas.microsoft.com/office/drawing/2014/main" id="{EABEFB70-FDCA-473D-AF15-3F77B92CA0F4}"/>
              </a:ext>
            </a:extLst>
          </p:cNvPr>
          <p:cNvSpPr txBox="1">
            <a:spLocks/>
          </p:cNvSpPr>
          <p:nvPr/>
        </p:nvSpPr>
        <p:spPr>
          <a:xfrm>
            <a:off x="113773" y="31033"/>
            <a:ext cx="7399173" cy="56502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Dapr and Service Meshes</a:t>
            </a:r>
          </a:p>
        </p:txBody>
      </p:sp>
    </p:spTree>
    <p:extLst>
      <p:ext uri="{BB962C8B-B14F-4D97-AF65-F5344CB8AC3E}">
        <p14:creationId xmlns:p14="http://schemas.microsoft.com/office/powerpoint/2010/main" val="23111387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74474F8-2B81-4B8D-928E-0DE4B69F79E9}"/>
              </a:ext>
            </a:extLst>
          </p:cNvPr>
          <p:cNvSpPr txBox="1">
            <a:spLocks/>
          </p:cNvSpPr>
          <p:nvPr/>
        </p:nvSpPr>
        <p:spPr>
          <a:xfrm>
            <a:off x="2193483" y="2758399"/>
            <a:ext cx="10382972" cy="56502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1" normalizeH="0" baseline="0" noProof="0" dirty="0" err="1">
                <a:ln w="3175">
                  <a:noFill/>
                </a:ln>
                <a:solidFill>
                  <a:srgbClr val="000000"/>
                </a:solidFill>
                <a:effectLst/>
                <a:uLnTx/>
                <a:uFillTx/>
                <a:latin typeface="Segoe UI Semibold"/>
                <a:ea typeface="+mn-ea"/>
                <a:cs typeface="Times New Roman"/>
              </a:rPr>
              <a:t>Dapr</a:t>
            </a:r>
            <a:r>
              <a:rPr kumimoji="0" lang="en-US" sz="3672" b="1" i="0" u="none" strike="noStrike" kern="1200" cap="none" spc="-51" normalizeH="0" baseline="0" noProof="0" dirty="0">
                <a:ln w="3175">
                  <a:noFill/>
                </a:ln>
                <a:solidFill>
                  <a:srgbClr val="000000"/>
                </a:solidFill>
                <a:effectLst/>
                <a:uLnTx/>
                <a:uFillTx/>
                <a:latin typeface="Segoe UI Semibold"/>
                <a:ea typeface="+mn-ea"/>
                <a:cs typeface="Times New Roman"/>
              </a:rPr>
              <a:t> v1.0 released on Feb 17</a:t>
            </a:r>
            <a:r>
              <a:rPr kumimoji="0" lang="en-US" sz="3672" b="1" i="0" u="none" strike="noStrike" kern="1200" cap="none" spc="-51" normalizeH="0" baseline="30000" noProof="0" dirty="0">
                <a:ln w="3175">
                  <a:noFill/>
                </a:ln>
                <a:solidFill>
                  <a:srgbClr val="000000"/>
                </a:solidFill>
                <a:effectLst/>
                <a:uLnTx/>
                <a:uFillTx/>
                <a:latin typeface="Segoe UI Semibold"/>
                <a:ea typeface="+mn-ea"/>
                <a:cs typeface="Times New Roman"/>
              </a:rPr>
              <a:t>th</a:t>
            </a:r>
            <a:r>
              <a:rPr kumimoji="0" lang="en-US" sz="3672" b="1" i="0" u="none" strike="noStrike" kern="1200" cap="none" spc="-51" normalizeH="0" baseline="0" noProof="0" dirty="0">
                <a:ln w="3175">
                  <a:noFill/>
                </a:ln>
                <a:solidFill>
                  <a:srgbClr val="000000"/>
                </a:solidFill>
                <a:effectLst/>
                <a:uLnTx/>
                <a:uFillTx/>
                <a:latin typeface="Segoe UI Semibold"/>
                <a:ea typeface="+mn-ea"/>
                <a:cs typeface="Times New Roman"/>
              </a:rPr>
              <a:t> 2021!</a:t>
            </a:r>
          </a:p>
          <a:p>
            <a:pPr marL="0" marR="0" lvl="0" indent="0" algn="l" defTabSz="951304" rtl="0" eaLnBrk="1" fontAlgn="auto" latinLnBrk="0" hangingPunct="1">
              <a:lnSpc>
                <a:spcPct val="100000"/>
              </a:lnSpc>
              <a:spcBef>
                <a:spcPct val="0"/>
              </a:spcBef>
              <a:spcAft>
                <a:spcPts val="0"/>
              </a:spcAft>
              <a:buClrTx/>
              <a:buSzTx/>
              <a:buFontTx/>
              <a:buNone/>
              <a:tabLst/>
              <a:defRPr/>
            </a:pPr>
            <a:endParaRPr kumimoji="0" lang="en-US" sz="3672" b="1" i="0" u="none" strike="noStrike" kern="1200" cap="none" spc="-51" normalizeH="0" baseline="0" noProof="0" dirty="0">
              <a:ln w="3175">
                <a:noFill/>
              </a:ln>
              <a:solidFill>
                <a:srgbClr val="000000"/>
              </a:solidFill>
              <a:effectLst/>
              <a:uLnTx/>
              <a:uFillTx/>
              <a:latin typeface="Segoe UI Semibold"/>
              <a:ea typeface="+mn-ea"/>
              <a:cs typeface="Times New Roman"/>
            </a:endParaRPr>
          </a:p>
        </p:txBody>
      </p:sp>
      <p:sp>
        <p:nvSpPr>
          <p:cNvPr id="5" name="Content Placeholder 2">
            <a:extLst>
              <a:ext uri="{FF2B5EF4-FFF2-40B4-BE49-F238E27FC236}">
                <a16:creationId xmlns:a16="http://schemas.microsoft.com/office/drawing/2014/main" id="{63F54D4C-74B9-427A-9E67-6E04E2ADC45D}"/>
              </a:ext>
            </a:extLst>
          </p:cNvPr>
          <p:cNvSpPr txBox="1">
            <a:spLocks/>
          </p:cNvSpPr>
          <p:nvPr/>
        </p:nvSpPr>
        <p:spPr>
          <a:xfrm>
            <a:off x="479436" y="1035347"/>
            <a:ext cx="11477602" cy="588311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32"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9" name="Content Placeholder 2">
            <a:extLst>
              <a:ext uri="{FF2B5EF4-FFF2-40B4-BE49-F238E27FC236}">
                <a16:creationId xmlns:a16="http://schemas.microsoft.com/office/drawing/2014/main" id="{F9B945E1-5966-46F7-A213-B28BF2C3336C}"/>
              </a:ext>
            </a:extLst>
          </p:cNvPr>
          <p:cNvSpPr txBox="1">
            <a:spLocks/>
          </p:cNvSpPr>
          <p:nvPr/>
        </p:nvSpPr>
        <p:spPr>
          <a:xfrm>
            <a:off x="6049101" y="896969"/>
            <a:ext cx="6270700" cy="591233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4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4" name="Picture 3" descr="A close up of a logo&#10;&#10;Description automatically generated">
            <a:extLst>
              <a:ext uri="{FF2B5EF4-FFF2-40B4-BE49-F238E27FC236}">
                <a16:creationId xmlns:a16="http://schemas.microsoft.com/office/drawing/2014/main" id="{4B464709-6150-477E-82D7-43181DC39DC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115446" y="212161"/>
            <a:ext cx="1851265" cy="1996921"/>
          </a:xfrm>
          <a:prstGeom prst="rect">
            <a:avLst/>
          </a:prstGeom>
        </p:spPr>
      </p:pic>
      <p:pic>
        <p:nvPicPr>
          <p:cNvPr id="8" name="Graphic 7">
            <a:extLst>
              <a:ext uri="{FF2B5EF4-FFF2-40B4-BE49-F238E27FC236}">
                <a16:creationId xmlns:a16="http://schemas.microsoft.com/office/drawing/2014/main" id="{78B6AFC1-37ED-4775-966A-6518DC41BD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0580" y="839409"/>
            <a:ext cx="2460034" cy="1809835"/>
          </a:xfrm>
          <a:prstGeom prst="rect">
            <a:avLst/>
          </a:prstGeom>
        </p:spPr>
      </p:pic>
    </p:spTree>
    <p:extLst>
      <p:ext uri="{BB962C8B-B14F-4D97-AF65-F5344CB8AC3E}">
        <p14:creationId xmlns:p14="http://schemas.microsoft.com/office/powerpoint/2010/main" val="18283617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B8BCE6-B0BD-4D88-8285-137D1E2111EE}"/>
              </a:ext>
            </a:extLst>
          </p:cNvPr>
          <p:cNvSpPr/>
          <p:nvPr/>
        </p:nvSpPr>
        <p:spPr bwMode="auto">
          <a:xfrm>
            <a:off x="3227975" y="1070751"/>
            <a:ext cx="5200505" cy="2615159"/>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2">
            <a:extLst>
              <a:ext uri="{FF2B5EF4-FFF2-40B4-BE49-F238E27FC236}">
                <a16:creationId xmlns:a16="http://schemas.microsoft.com/office/drawing/2014/main" id="{283B8128-1E67-4B76-85D4-5E86413D2A69}"/>
              </a:ext>
            </a:extLst>
          </p:cNvPr>
          <p:cNvSpPr>
            <a:spLocks noGrp="1"/>
          </p:cNvSpPr>
          <p:nvPr>
            <p:ph type="title"/>
          </p:nvPr>
        </p:nvSpPr>
        <p:spPr>
          <a:xfrm>
            <a:off x="452463" y="414702"/>
            <a:ext cx="11531551" cy="565091"/>
          </a:xfrm>
        </p:spPr>
        <p:txBody>
          <a:bodyPr/>
          <a:lstStyle/>
          <a:p>
            <a:pPr algn="ctr"/>
            <a:r>
              <a:rPr lang="en-US"/>
              <a:t>Dapr 2020 Highlights</a:t>
            </a:r>
          </a:p>
        </p:txBody>
      </p:sp>
      <p:sp>
        <p:nvSpPr>
          <p:cNvPr id="7" name="TextBox 6">
            <a:extLst>
              <a:ext uri="{FF2B5EF4-FFF2-40B4-BE49-F238E27FC236}">
                <a16:creationId xmlns:a16="http://schemas.microsoft.com/office/drawing/2014/main" id="{AEF2AB01-B2AD-4F92-B6A8-850E8979E141}"/>
              </a:ext>
            </a:extLst>
          </p:cNvPr>
          <p:cNvSpPr txBox="1"/>
          <p:nvPr/>
        </p:nvSpPr>
        <p:spPr>
          <a:xfrm>
            <a:off x="3813253" y="1382530"/>
            <a:ext cx="4435491" cy="2899974"/>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15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Released Oct 2019</a:t>
            </a:r>
          </a:p>
          <a:p>
            <a:pPr marL="0" marR="0" lvl="0" indent="0" algn="l" defTabSz="932563" rtl="0" eaLnBrk="1" fontAlgn="auto" latinLnBrk="0" hangingPunct="1">
              <a:lnSpc>
                <a:spcPct val="15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13 total releases (10 during 2020)</a:t>
            </a:r>
          </a:p>
          <a:p>
            <a:pPr marL="0" marR="0" lvl="0" indent="0" algn="l" defTabSz="932563" rtl="0" eaLnBrk="1" fontAlgn="auto" latinLnBrk="0" hangingPunct="1">
              <a:lnSpc>
                <a:spcPct val="15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2 release candidates for v1.0</a:t>
            </a:r>
          </a:p>
          <a:p>
            <a:pPr marL="0" marR="0" lvl="0" indent="0" algn="l" defTabSz="932563" rtl="0" eaLnBrk="1" fontAlgn="auto" latinLnBrk="0" hangingPunct="1">
              <a:lnSpc>
                <a:spcPct val="150000"/>
              </a:lnSpc>
              <a:spcBef>
                <a:spcPts val="0"/>
              </a:spcBef>
              <a:spcAft>
                <a:spcPts val="600"/>
              </a:spcAft>
              <a:buClrTx/>
              <a:buSzTx/>
              <a:buFontTx/>
              <a:buNone/>
              <a:tabLst/>
              <a:defRPr/>
            </a:pPr>
            <a:r>
              <a:rPr kumimoji="0" lang="en-US" sz="1599"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Release candidate 3 coming this week</a:t>
            </a:r>
          </a:p>
          <a:p>
            <a:pPr marL="0" marR="0" lvl="0" indent="0" algn="l" defTabSz="932563" rtl="0" eaLnBrk="1" fontAlgn="auto" latinLnBrk="0" hangingPunct="1">
              <a:lnSpc>
                <a:spcPct val="150000"/>
              </a:lnSpc>
              <a:spcBef>
                <a:spcPts val="0"/>
              </a:spcBef>
              <a:spcAft>
                <a:spcPts val="600"/>
              </a:spcAft>
              <a:buClrTx/>
              <a:buSzTx/>
              <a:buFontTx/>
              <a:buNone/>
              <a:tabLst/>
              <a:defRPr/>
            </a:pPr>
            <a:r>
              <a:rPr kumimoji="0" lang="en-US" sz="1599"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On track for v1.0</a:t>
            </a:r>
          </a:p>
          <a:p>
            <a:pPr marL="0" marR="0" lvl="0" indent="0" algn="l" defTabSz="932563" rtl="0" eaLnBrk="1" fontAlgn="auto" latinLnBrk="0" hangingPunct="1">
              <a:lnSpc>
                <a:spcPct val="150000"/>
              </a:lnSpc>
              <a:spcBef>
                <a:spcPts val="0"/>
              </a:spcBef>
              <a:spcAft>
                <a:spcPts val="600"/>
              </a:spcAft>
              <a:buClrTx/>
              <a:buSzTx/>
              <a:buFontTx/>
              <a:buNone/>
              <a:tabLst/>
              <a:defRPr/>
            </a:pPr>
            <a:endPar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F9792C7B-0A72-45D3-8D08-6F5D8FDB9EFE}"/>
              </a:ext>
            </a:extLst>
          </p:cNvPr>
          <p:cNvGrpSpPr/>
          <p:nvPr/>
        </p:nvGrpSpPr>
        <p:grpSpPr>
          <a:xfrm>
            <a:off x="3533146" y="1551865"/>
            <a:ext cx="183659" cy="2103630"/>
            <a:chOff x="247425" y="1466247"/>
            <a:chExt cx="232186" cy="2670958"/>
          </a:xfrm>
          <a:solidFill>
            <a:schemeClr val="accent1"/>
          </a:solidFill>
        </p:grpSpPr>
        <p:cxnSp>
          <p:nvCxnSpPr>
            <p:cNvPr id="9" name="Straight Connector 8">
              <a:extLst>
                <a:ext uri="{FF2B5EF4-FFF2-40B4-BE49-F238E27FC236}">
                  <a16:creationId xmlns:a16="http://schemas.microsoft.com/office/drawing/2014/main" id="{7994D8FE-62C2-49FC-9BED-FD16B5965D9B}"/>
                </a:ext>
              </a:extLst>
            </p:cNvPr>
            <p:cNvCxnSpPr>
              <a:cxnSpLocks/>
            </p:cNvCxnSpPr>
            <p:nvPr/>
          </p:nvCxnSpPr>
          <p:spPr>
            <a:xfrm flipH="1">
              <a:off x="367555" y="1466247"/>
              <a:ext cx="1" cy="2670958"/>
            </a:xfrm>
            <a:prstGeom prst="line">
              <a:avLst/>
            </a:prstGeom>
            <a:grpFill/>
            <a:ln w="76200">
              <a:solidFill>
                <a:schemeClr val="accent1"/>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0" name="Oval 9">
              <a:extLst>
                <a:ext uri="{FF2B5EF4-FFF2-40B4-BE49-F238E27FC236}">
                  <a16:creationId xmlns:a16="http://schemas.microsoft.com/office/drawing/2014/main" id="{AB8C50A8-2251-436D-BE62-20FD740031CA}"/>
                </a:ext>
              </a:extLst>
            </p:cNvPr>
            <p:cNvSpPr/>
            <p:nvPr/>
          </p:nvSpPr>
          <p:spPr bwMode="auto">
            <a:xfrm>
              <a:off x="255494" y="1745428"/>
              <a:ext cx="224117" cy="228153"/>
            </a:xfrm>
            <a:prstGeom prst="ellips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E1EA5195-87F4-419B-89C9-7422476D4D4A}"/>
                </a:ext>
              </a:extLst>
            </p:cNvPr>
            <p:cNvSpPr/>
            <p:nvPr/>
          </p:nvSpPr>
          <p:spPr bwMode="auto">
            <a:xfrm>
              <a:off x="255494" y="2227314"/>
              <a:ext cx="224117" cy="228153"/>
            </a:xfrm>
            <a:prstGeom prst="ellips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61F5EDC-AB8A-4699-B363-102D5C56A03E}"/>
                </a:ext>
              </a:extLst>
            </p:cNvPr>
            <p:cNvSpPr/>
            <p:nvPr/>
          </p:nvSpPr>
          <p:spPr bwMode="auto">
            <a:xfrm>
              <a:off x="255494" y="2669489"/>
              <a:ext cx="224117" cy="228153"/>
            </a:xfrm>
            <a:prstGeom prst="ellips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63D5629-0BEA-4E2A-B5C4-B69B356ADAAF}"/>
                </a:ext>
              </a:extLst>
            </p:cNvPr>
            <p:cNvSpPr/>
            <p:nvPr/>
          </p:nvSpPr>
          <p:spPr bwMode="auto">
            <a:xfrm>
              <a:off x="247425" y="3196272"/>
              <a:ext cx="224117" cy="228153"/>
            </a:xfrm>
            <a:prstGeom prst="ellips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28FD76BD-9836-44F4-A7F2-22691970F7F3}"/>
              </a:ext>
            </a:extLst>
          </p:cNvPr>
          <p:cNvSpPr txBox="1"/>
          <p:nvPr/>
        </p:nvSpPr>
        <p:spPr>
          <a:xfrm>
            <a:off x="4479852" y="1118677"/>
            <a:ext cx="2572506" cy="572383"/>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Milestones</a:t>
            </a:r>
          </a:p>
        </p:txBody>
      </p:sp>
      <p:sp>
        <p:nvSpPr>
          <p:cNvPr id="15" name="Rectangle 14">
            <a:extLst>
              <a:ext uri="{FF2B5EF4-FFF2-40B4-BE49-F238E27FC236}">
                <a16:creationId xmlns:a16="http://schemas.microsoft.com/office/drawing/2014/main" id="{5DAE999F-66B0-497E-864D-6A83BE3DF8EB}"/>
              </a:ext>
            </a:extLst>
          </p:cNvPr>
          <p:cNvSpPr/>
          <p:nvPr/>
        </p:nvSpPr>
        <p:spPr bwMode="auto">
          <a:xfrm>
            <a:off x="138254" y="3913972"/>
            <a:ext cx="2030373" cy="2680832"/>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descr="A close up of a building&#10;&#10;Description automatically generated">
            <a:extLst>
              <a:ext uri="{FF2B5EF4-FFF2-40B4-BE49-F238E27FC236}">
                <a16:creationId xmlns:a16="http://schemas.microsoft.com/office/drawing/2014/main" id="{618058FF-60BB-4B62-971D-5FD918FE26F5}"/>
              </a:ext>
            </a:extLst>
          </p:cNvPr>
          <p:cNvPicPr>
            <a:picLocks noChangeAspect="1"/>
          </p:cNvPicPr>
          <p:nvPr/>
        </p:nvPicPr>
        <p:blipFill>
          <a:blip r:embed="rId2"/>
          <a:stretch>
            <a:fillRect/>
          </a:stretch>
        </p:blipFill>
        <p:spPr>
          <a:xfrm>
            <a:off x="320931" y="5780479"/>
            <a:ext cx="496346" cy="496346"/>
          </a:xfrm>
          <a:prstGeom prst="rect">
            <a:avLst/>
          </a:prstGeom>
        </p:spPr>
      </p:pic>
      <p:pic>
        <p:nvPicPr>
          <p:cNvPr id="17" name="Picture 16">
            <a:extLst>
              <a:ext uri="{FF2B5EF4-FFF2-40B4-BE49-F238E27FC236}">
                <a16:creationId xmlns:a16="http://schemas.microsoft.com/office/drawing/2014/main" id="{C136976F-4D10-44FC-B2BE-A9AF9E321F2A}"/>
              </a:ext>
            </a:extLst>
          </p:cNvPr>
          <p:cNvPicPr>
            <a:picLocks noChangeAspect="1"/>
          </p:cNvPicPr>
          <p:nvPr/>
        </p:nvPicPr>
        <p:blipFill>
          <a:blip r:embed="rId3"/>
          <a:stretch>
            <a:fillRect/>
          </a:stretch>
        </p:blipFill>
        <p:spPr>
          <a:xfrm flipH="1">
            <a:off x="313963" y="4476144"/>
            <a:ext cx="473362" cy="473362"/>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357D292B-2950-4044-AE82-D918C45D9EAB}"/>
              </a:ext>
            </a:extLst>
          </p:cNvPr>
          <p:cNvPicPr>
            <a:picLocks noChangeAspect="1"/>
          </p:cNvPicPr>
          <p:nvPr/>
        </p:nvPicPr>
        <p:blipFill>
          <a:blip r:embed="rId4"/>
          <a:stretch>
            <a:fillRect/>
          </a:stretch>
        </p:blipFill>
        <p:spPr>
          <a:xfrm>
            <a:off x="204057" y="5129989"/>
            <a:ext cx="693175" cy="363915"/>
          </a:xfrm>
          <a:prstGeom prst="rect">
            <a:avLst/>
          </a:prstGeom>
        </p:spPr>
      </p:pic>
      <p:sp>
        <p:nvSpPr>
          <p:cNvPr id="19" name="TextBox 18">
            <a:extLst>
              <a:ext uri="{FF2B5EF4-FFF2-40B4-BE49-F238E27FC236}">
                <a16:creationId xmlns:a16="http://schemas.microsoft.com/office/drawing/2014/main" id="{373EF538-10E5-4900-8BF5-006FFE235414}"/>
              </a:ext>
            </a:extLst>
          </p:cNvPr>
          <p:cNvSpPr txBox="1"/>
          <p:nvPr/>
        </p:nvSpPr>
        <p:spPr>
          <a:xfrm>
            <a:off x="-202416" y="3913972"/>
            <a:ext cx="2572506" cy="572383"/>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Integrations</a:t>
            </a:r>
          </a:p>
        </p:txBody>
      </p:sp>
      <p:grpSp>
        <p:nvGrpSpPr>
          <p:cNvPr id="20" name="Group 19">
            <a:extLst>
              <a:ext uri="{FF2B5EF4-FFF2-40B4-BE49-F238E27FC236}">
                <a16:creationId xmlns:a16="http://schemas.microsoft.com/office/drawing/2014/main" id="{51B9E6BB-8BB3-4BFD-BD77-F76B151C8ECC}"/>
              </a:ext>
            </a:extLst>
          </p:cNvPr>
          <p:cNvGrpSpPr/>
          <p:nvPr/>
        </p:nvGrpSpPr>
        <p:grpSpPr>
          <a:xfrm>
            <a:off x="3959419" y="3956465"/>
            <a:ext cx="2590009" cy="1252350"/>
            <a:chOff x="1825498" y="3956530"/>
            <a:chExt cx="2590376" cy="1252528"/>
          </a:xfrm>
        </p:grpSpPr>
        <p:sp>
          <p:nvSpPr>
            <p:cNvPr id="21" name="Rectangle 20">
              <a:extLst>
                <a:ext uri="{FF2B5EF4-FFF2-40B4-BE49-F238E27FC236}">
                  <a16:creationId xmlns:a16="http://schemas.microsoft.com/office/drawing/2014/main" id="{9F5C8EDE-BFE1-4744-8D85-58BBA1E4D4C8}"/>
                </a:ext>
              </a:extLst>
            </p:cNvPr>
            <p:cNvSpPr/>
            <p:nvPr/>
          </p:nvSpPr>
          <p:spPr bwMode="auto">
            <a:xfrm>
              <a:off x="2236830" y="3956530"/>
              <a:ext cx="1891434" cy="1252528"/>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F0C17CDD-D7FA-4D87-86EE-4F9305688684}"/>
                </a:ext>
              </a:extLst>
            </p:cNvPr>
            <p:cNvSpPr txBox="1"/>
            <p:nvPr/>
          </p:nvSpPr>
          <p:spPr>
            <a:xfrm>
              <a:off x="1825498" y="4515729"/>
              <a:ext cx="2572871" cy="572464"/>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a:ea typeface="+mn-ea"/>
                  <a:cs typeface="+mn-cs"/>
                </a:rPr>
                <a:t>20 </a:t>
              </a:r>
              <a:r>
                <a:rPr kumimoji="0" lang="en-US" sz="2000" b="1" i="0" u="none" strike="noStrike" kern="1200" cap="none" spc="0" normalizeH="0" baseline="0" noProof="0" dirty="0">
                  <a:ln>
                    <a:noFill/>
                  </a:ln>
                  <a:solidFill>
                    <a:srgbClr val="0078D3"/>
                  </a:solidFill>
                  <a:effectLst/>
                  <a:uLnTx/>
                  <a:uFillTx/>
                  <a:latin typeface="Segoe UI"/>
                  <a:ea typeface="+mn-ea"/>
                  <a:cs typeface="+mn-cs"/>
                  <a:sym typeface="Wingdings" panose="05000000000000000000" pitchFamily="2" charset="2"/>
                </a:rPr>
                <a:t> 71</a:t>
              </a:r>
              <a:endParaRPr kumimoji="0" lang="en-US" sz="2000" b="1" i="0" u="none" strike="noStrike" kern="1200" cap="none" spc="0" normalizeH="0" baseline="0" noProof="0" dirty="0">
                <a:ln>
                  <a:noFill/>
                </a:ln>
                <a:solidFill>
                  <a:srgbClr val="0078D3"/>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B5B48726-73E5-4A06-9C78-DBE04476CE36}"/>
                </a:ext>
              </a:extLst>
            </p:cNvPr>
            <p:cNvSpPr txBox="1"/>
            <p:nvPr/>
          </p:nvSpPr>
          <p:spPr>
            <a:xfrm>
              <a:off x="1843003" y="3989080"/>
              <a:ext cx="2572871" cy="572464"/>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Components</a:t>
              </a:r>
            </a:p>
          </p:txBody>
        </p:sp>
      </p:grpSp>
      <p:grpSp>
        <p:nvGrpSpPr>
          <p:cNvPr id="24" name="Group 23">
            <a:extLst>
              <a:ext uri="{FF2B5EF4-FFF2-40B4-BE49-F238E27FC236}">
                <a16:creationId xmlns:a16="http://schemas.microsoft.com/office/drawing/2014/main" id="{830E31F0-A723-49F9-85D3-AE842D125DB5}"/>
              </a:ext>
            </a:extLst>
          </p:cNvPr>
          <p:cNvGrpSpPr/>
          <p:nvPr/>
        </p:nvGrpSpPr>
        <p:grpSpPr>
          <a:xfrm>
            <a:off x="3950668" y="5326901"/>
            <a:ext cx="2590010" cy="1252350"/>
            <a:chOff x="1825498" y="3956530"/>
            <a:chExt cx="2590376" cy="1252528"/>
          </a:xfrm>
        </p:grpSpPr>
        <p:sp>
          <p:nvSpPr>
            <p:cNvPr id="25" name="Rectangle 24">
              <a:extLst>
                <a:ext uri="{FF2B5EF4-FFF2-40B4-BE49-F238E27FC236}">
                  <a16:creationId xmlns:a16="http://schemas.microsoft.com/office/drawing/2014/main" id="{F4F6F544-66B3-4807-8463-6C28F0E4C5C6}"/>
                </a:ext>
              </a:extLst>
            </p:cNvPr>
            <p:cNvSpPr/>
            <p:nvPr/>
          </p:nvSpPr>
          <p:spPr bwMode="auto">
            <a:xfrm>
              <a:off x="2236830" y="3956530"/>
              <a:ext cx="1891434" cy="1252528"/>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C2C9D9D0-4C56-4528-A774-9D689E0B1BF2}"/>
                </a:ext>
              </a:extLst>
            </p:cNvPr>
            <p:cNvSpPr txBox="1"/>
            <p:nvPr/>
          </p:nvSpPr>
          <p:spPr>
            <a:xfrm>
              <a:off x="1825498" y="4515729"/>
              <a:ext cx="2572871" cy="572464"/>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a:ea typeface="+mn-ea"/>
                  <a:cs typeface="+mn-cs"/>
                </a:rPr>
                <a:t>4k </a:t>
              </a:r>
              <a:r>
                <a:rPr kumimoji="0" lang="en-US" sz="2000" b="1" i="0" u="none" strike="noStrike" kern="1200" cap="none" spc="0" normalizeH="0" baseline="0" noProof="0" dirty="0">
                  <a:ln>
                    <a:noFill/>
                  </a:ln>
                  <a:solidFill>
                    <a:srgbClr val="0078D3"/>
                  </a:solidFill>
                  <a:effectLst/>
                  <a:uLnTx/>
                  <a:uFillTx/>
                  <a:latin typeface="Segoe UI"/>
                  <a:ea typeface="+mn-ea"/>
                  <a:cs typeface="+mn-cs"/>
                  <a:sym typeface="Wingdings" panose="05000000000000000000" pitchFamily="2" charset="2"/>
                </a:rPr>
                <a:t> 8.8k</a:t>
              </a:r>
              <a:endParaRPr kumimoji="0" lang="en-US" sz="2000" b="1" i="0" u="none" strike="noStrike" kern="1200" cap="none" spc="0" normalizeH="0" baseline="0" noProof="0" dirty="0">
                <a:ln>
                  <a:noFill/>
                </a:ln>
                <a:solidFill>
                  <a:srgbClr val="0078D3"/>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7DBC7676-6EE8-4DAC-A7DB-FAEA50203EEF}"/>
                </a:ext>
              </a:extLst>
            </p:cNvPr>
            <p:cNvSpPr txBox="1"/>
            <p:nvPr/>
          </p:nvSpPr>
          <p:spPr>
            <a:xfrm>
              <a:off x="1843003" y="3989080"/>
              <a:ext cx="2572871" cy="572464"/>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GitHub stars</a:t>
              </a:r>
            </a:p>
          </p:txBody>
        </p:sp>
      </p:grpSp>
      <p:grpSp>
        <p:nvGrpSpPr>
          <p:cNvPr id="28" name="Group 27">
            <a:extLst>
              <a:ext uri="{FF2B5EF4-FFF2-40B4-BE49-F238E27FC236}">
                <a16:creationId xmlns:a16="http://schemas.microsoft.com/office/drawing/2014/main" id="{C6377A05-56F4-47F1-8D4B-A92F5D10472B}"/>
              </a:ext>
            </a:extLst>
          </p:cNvPr>
          <p:cNvGrpSpPr/>
          <p:nvPr/>
        </p:nvGrpSpPr>
        <p:grpSpPr>
          <a:xfrm>
            <a:off x="6010946" y="5311945"/>
            <a:ext cx="2625607" cy="1294018"/>
            <a:chOff x="1843003" y="3956530"/>
            <a:chExt cx="2625979" cy="1294201"/>
          </a:xfrm>
        </p:grpSpPr>
        <p:sp>
          <p:nvSpPr>
            <p:cNvPr id="29" name="Rectangle 28">
              <a:extLst>
                <a:ext uri="{FF2B5EF4-FFF2-40B4-BE49-F238E27FC236}">
                  <a16:creationId xmlns:a16="http://schemas.microsoft.com/office/drawing/2014/main" id="{4A2B8B8D-B4DD-4F6C-B4E8-27688BE81CB5}"/>
                </a:ext>
              </a:extLst>
            </p:cNvPr>
            <p:cNvSpPr/>
            <p:nvPr/>
          </p:nvSpPr>
          <p:spPr bwMode="auto">
            <a:xfrm>
              <a:off x="2236830" y="3956530"/>
              <a:ext cx="1891434" cy="1252528"/>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C3A6DC6C-19E2-4DBD-B3DB-7DF0483B0E5A}"/>
                </a:ext>
              </a:extLst>
            </p:cNvPr>
            <p:cNvSpPr txBox="1"/>
            <p:nvPr/>
          </p:nvSpPr>
          <p:spPr>
            <a:xfrm>
              <a:off x="1896111" y="4678267"/>
              <a:ext cx="2572871" cy="572464"/>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0078D3"/>
                  </a:solidFill>
                  <a:effectLst/>
                  <a:uLnTx/>
                  <a:uFillTx/>
                  <a:latin typeface="Segoe UI"/>
                  <a:ea typeface="+mn-ea"/>
                  <a:cs typeface="+mn-cs"/>
                </a:rPr>
                <a:t>0.5k </a:t>
              </a:r>
              <a:r>
                <a:rPr kumimoji="0" lang="en-US" sz="2000" b="1" i="0" u="none" strike="noStrike" kern="1200" cap="none" spc="0" normalizeH="0" baseline="0" noProof="0">
                  <a:ln>
                    <a:noFill/>
                  </a:ln>
                  <a:solidFill>
                    <a:srgbClr val="0078D3"/>
                  </a:solidFill>
                  <a:effectLst/>
                  <a:uLnTx/>
                  <a:uFillTx/>
                  <a:latin typeface="Segoe UI"/>
                  <a:ea typeface="+mn-ea"/>
                  <a:cs typeface="+mn-cs"/>
                  <a:sym typeface="Wingdings" panose="05000000000000000000" pitchFamily="2" charset="2"/>
                </a:rPr>
                <a:t> 4.5k</a:t>
              </a:r>
              <a:endParaRPr kumimoji="0" lang="en-US" sz="2000" b="1" i="0" u="none" strike="noStrike" kern="1200" cap="none" spc="0" normalizeH="0" baseline="0" noProof="0">
                <a:ln>
                  <a:noFill/>
                </a:ln>
                <a:solidFill>
                  <a:srgbClr val="0078D3"/>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D746A734-06F9-4B67-9308-0DB2ABC1EBAA}"/>
                </a:ext>
              </a:extLst>
            </p:cNvPr>
            <p:cNvSpPr txBox="1"/>
            <p:nvPr/>
          </p:nvSpPr>
          <p:spPr>
            <a:xfrm>
              <a:off x="1843003" y="3989080"/>
              <a:ext cx="2572871" cy="882549"/>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Twitter </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Followers</a:t>
              </a:r>
            </a:p>
          </p:txBody>
        </p:sp>
      </p:grpSp>
      <p:sp>
        <p:nvSpPr>
          <p:cNvPr id="32" name="TextBox 31">
            <a:extLst>
              <a:ext uri="{FF2B5EF4-FFF2-40B4-BE49-F238E27FC236}">
                <a16:creationId xmlns:a16="http://schemas.microsoft.com/office/drawing/2014/main" id="{D9290A97-1DDF-481E-8D3E-B691D63DECE8}"/>
              </a:ext>
            </a:extLst>
          </p:cNvPr>
          <p:cNvSpPr txBox="1"/>
          <p:nvPr/>
        </p:nvSpPr>
        <p:spPr>
          <a:xfrm>
            <a:off x="752639" y="4504955"/>
            <a:ext cx="1663478" cy="489295"/>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solidFill>
                  <a:srgbClr val="0078D3"/>
                </a:solidFill>
                <a:effectLst/>
                <a:uLnTx/>
                <a:uFillTx/>
                <a:latin typeface="Segoe UI"/>
                <a:ea typeface="+mn-ea"/>
                <a:cs typeface="+mn-cs"/>
              </a:rPr>
              <a:t>Logic Apps</a:t>
            </a:r>
          </a:p>
        </p:txBody>
      </p:sp>
      <p:sp>
        <p:nvSpPr>
          <p:cNvPr id="33" name="TextBox 32">
            <a:extLst>
              <a:ext uri="{FF2B5EF4-FFF2-40B4-BE49-F238E27FC236}">
                <a16:creationId xmlns:a16="http://schemas.microsoft.com/office/drawing/2014/main" id="{CE62F5EC-0F7E-4966-A0CD-79AAD22802FE}"/>
              </a:ext>
            </a:extLst>
          </p:cNvPr>
          <p:cNvSpPr txBox="1"/>
          <p:nvPr/>
        </p:nvSpPr>
        <p:spPr>
          <a:xfrm>
            <a:off x="772841" y="4971326"/>
            <a:ext cx="1663478" cy="690680"/>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solidFill>
                  <a:srgbClr val="0078D3"/>
                </a:solidFill>
                <a:effectLst/>
                <a:uLnTx/>
                <a:uFillTx/>
                <a:latin typeface="Segoe UI"/>
                <a:ea typeface="+mn-ea"/>
                <a:cs typeface="+mn-cs"/>
              </a:rPr>
              <a:t>API Management</a:t>
            </a:r>
          </a:p>
        </p:txBody>
      </p:sp>
      <p:sp>
        <p:nvSpPr>
          <p:cNvPr id="34" name="TextBox 33">
            <a:extLst>
              <a:ext uri="{FF2B5EF4-FFF2-40B4-BE49-F238E27FC236}">
                <a16:creationId xmlns:a16="http://schemas.microsoft.com/office/drawing/2014/main" id="{E9148D23-DC19-40F9-AF88-02A5DDFD6EF2}"/>
              </a:ext>
            </a:extLst>
          </p:cNvPr>
          <p:cNvSpPr txBox="1"/>
          <p:nvPr/>
        </p:nvSpPr>
        <p:spPr>
          <a:xfrm>
            <a:off x="752639" y="5762741"/>
            <a:ext cx="1663478" cy="489295"/>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solidFill>
                  <a:srgbClr val="0078D3"/>
                </a:solidFill>
                <a:effectLst/>
                <a:uLnTx/>
                <a:uFillTx/>
                <a:latin typeface="Segoe UI"/>
                <a:ea typeface="+mn-ea"/>
                <a:cs typeface="+mn-cs"/>
              </a:rPr>
              <a:t>Functions</a:t>
            </a:r>
          </a:p>
        </p:txBody>
      </p:sp>
      <p:sp>
        <p:nvSpPr>
          <p:cNvPr id="35" name="Rectangle 34">
            <a:extLst>
              <a:ext uri="{FF2B5EF4-FFF2-40B4-BE49-F238E27FC236}">
                <a16:creationId xmlns:a16="http://schemas.microsoft.com/office/drawing/2014/main" id="{113D03DA-FC07-4F8B-8A71-A293D085667E}"/>
              </a:ext>
            </a:extLst>
          </p:cNvPr>
          <p:cNvSpPr/>
          <p:nvPr/>
        </p:nvSpPr>
        <p:spPr bwMode="auto">
          <a:xfrm>
            <a:off x="2262226" y="3936394"/>
            <a:ext cx="1976010" cy="2669569"/>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A69D3483-22C9-48E9-8708-B7791609D0BF}"/>
              </a:ext>
            </a:extLst>
          </p:cNvPr>
          <p:cNvSpPr txBox="1"/>
          <p:nvPr/>
        </p:nvSpPr>
        <p:spPr>
          <a:xfrm>
            <a:off x="1910267" y="3913972"/>
            <a:ext cx="2572506" cy="572383"/>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New websites</a:t>
            </a:r>
          </a:p>
        </p:txBody>
      </p:sp>
      <p:grpSp>
        <p:nvGrpSpPr>
          <p:cNvPr id="37" name="Group 36">
            <a:extLst>
              <a:ext uri="{FF2B5EF4-FFF2-40B4-BE49-F238E27FC236}">
                <a16:creationId xmlns:a16="http://schemas.microsoft.com/office/drawing/2014/main" id="{A3DA8A7A-7B00-4EFC-9F56-6F5ADE1F68BA}"/>
              </a:ext>
            </a:extLst>
          </p:cNvPr>
          <p:cNvGrpSpPr/>
          <p:nvPr/>
        </p:nvGrpSpPr>
        <p:grpSpPr>
          <a:xfrm>
            <a:off x="5990557" y="3946237"/>
            <a:ext cx="2619311" cy="1264508"/>
            <a:chOff x="1843003" y="3956530"/>
            <a:chExt cx="2619682" cy="1264687"/>
          </a:xfrm>
        </p:grpSpPr>
        <p:sp>
          <p:nvSpPr>
            <p:cNvPr id="38" name="Rectangle 37">
              <a:extLst>
                <a:ext uri="{FF2B5EF4-FFF2-40B4-BE49-F238E27FC236}">
                  <a16:creationId xmlns:a16="http://schemas.microsoft.com/office/drawing/2014/main" id="{27C1791B-03FB-4104-B163-80C9DC382FDB}"/>
                </a:ext>
              </a:extLst>
            </p:cNvPr>
            <p:cNvSpPr/>
            <p:nvPr/>
          </p:nvSpPr>
          <p:spPr bwMode="auto">
            <a:xfrm>
              <a:off x="2236830" y="3956530"/>
              <a:ext cx="1891434" cy="1252528"/>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CB800F69-B1B4-4945-97EC-7F161B2C653D}"/>
                </a:ext>
              </a:extLst>
            </p:cNvPr>
            <p:cNvSpPr txBox="1"/>
            <p:nvPr/>
          </p:nvSpPr>
          <p:spPr>
            <a:xfrm>
              <a:off x="1889814" y="4648753"/>
              <a:ext cx="2572871" cy="572464"/>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a:ea typeface="+mn-ea"/>
                  <a:cs typeface="+mn-cs"/>
                </a:rPr>
                <a:t>214 </a:t>
              </a:r>
              <a:r>
                <a:rPr kumimoji="0" lang="en-US" sz="2000" b="1" i="0" u="none" strike="noStrike" kern="1200" cap="none" spc="0" normalizeH="0" baseline="0" noProof="0" dirty="0">
                  <a:ln>
                    <a:noFill/>
                  </a:ln>
                  <a:solidFill>
                    <a:srgbClr val="0078D3"/>
                  </a:solidFill>
                  <a:effectLst/>
                  <a:uLnTx/>
                  <a:uFillTx/>
                  <a:latin typeface="Segoe UI"/>
                  <a:ea typeface="+mn-ea"/>
                  <a:cs typeface="+mn-cs"/>
                  <a:sym typeface="Wingdings" panose="05000000000000000000" pitchFamily="2" charset="2"/>
                </a:rPr>
                <a:t> 625</a:t>
              </a:r>
              <a:endParaRPr kumimoji="0" lang="en-US" sz="2000" b="1" i="0" u="none" strike="noStrike" kern="1200" cap="none" spc="0" normalizeH="0" baseline="0" noProof="0" dirty="0">
                <a:ln>
                  <a:noFill/>
                </a:ln>
                <a:solidFill>
                  <a:srgbClr val="0078D3"/>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7E30C74D-6612-4C0B-BA92-AED0AA36B22A}"/>
                </a:ext>
              </a:extLst>
            </p:cNvPr>
            <p:cNvSpPr txBox="1"/>
            <p:nvPr/>
          </p:nvSpPr>
          <p:spPr>
            <a:xfrm>
              <a:off x="1843003" y="3989080"/>
              <a:ext cx="2572871" cy="882549"/>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Community</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Contributors</a:t>
              </a:r>
            </a:p>
          </p:txBody>
        </p:sp>
      </p:grpSp>
      <p:grpSp>
        <p:nvGrpSpPr>
          <p:cNvPr id="41" name="Group 40">
            <a:extLst>
              <a:ext uri="{FF2B5EF4-FFF2-40B4-BE49-F238E27FC236}">
                <a16:creationId xmlns:a16="http://schemas.microsoft.com/office/drawing/2014/main" id="{8558EA42-E54E-4FD7-8E23-654C5DD3840B}"/>
              </a:ext>
            </a:extLst>
          </p:cNvPr>
          <p:cNvGrpSpPr/>
          <p:nvPr/>
        </p:nvGrpSpPr>
        <p:grpSpPr>
          <a:xfrm>
            <a:off x="8067603" y="3946237"/>
            <a:ext cx="2619312" cy="1264508"/>
            <a:chOff x="1843003" y="3956530"/>
            <a:chExt cx="2619682" cy="1264687"/>
          </a:xfrm>
        </p:grpSpPr>
        <p:sp>
          <p:nvSpPr>
            <p:cNvPr id="42" name="Rectangle 41">
              <a:extLst>
                <a:ext uri="{FF2B5EF4-FFF2-40B4-BE49-F238E27FC236}">
                  <a16:creationId xmlns:a16="http://schemas.microsoft.com/office/drawing/2014/main" id="{97AD518D-7755-4392-8CCE-F195D3DE1E64}"/>
                </a:ext>
              </a:extLst>
            </p:cNvPr>
            <p:cNvSpPr/>
            <p:nvPr/>
          </p:nvSpPr>
          <p:spPr bwMode="auto">
            <a:xfrm>
              <a:off x="2236830" y="3956530"/>
              <a:ext cx="1891434" cy="1252528"/>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98B577B8-A398-4928-827D-FCEAEEB70553}"/>
                </a:ext>
              </a:extLst>
            </p:cNvPr>
            <p:cNvSpPr txBox="1"/>
            <p:nvPr/>
          </p:nvSpPr>
          <p:spPr>
            <a:xfrm>
              <a:off x="1889814" y="4648753"/>
              <a:ext cx="2572871" cy="572464"/>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a:ea typeface="+mn-ea"/>
                  <a:cs typeface="+mn-cs"/>
                </a:rPr>
                <a:t>207 </a:t>
              </a:r>
              <a:r>
                <a:rPr kumimoji="0" lang="en-US" sz="2000" b="1" i="0" u="none" strike="noStrike" kern="1200" cap="none" spc="0" normalizeH="0" baseline="0" noProof="0" dirty="0">
                  <a:ln>
                    <a:noFill/>
                  </a:ln>
                  <a:solidFill>
                    <a:srgbClr val="0078D3"/>
                  </a:solidFill>
                  <a:effectLst/>
                  <a:uLnTx/>
                  <a:uFillTx/>
                  <a:latin typeface="Segoe UI"/>
                  <a:ea typeface="+mn-ea"/>
                  <a:cs typeface="+mn-cs"/>
                  <a:sym typeface="Wingdings" panose="05000000000000000000" pitchFamily="2" charset="2"/>
                </a:rPr>
                <a:t> 849</a:t>
              </a:r>
              <a:endParaRPr kumimoji="0" lang="en-US" sz="2000" b="1" i="0" u="none" strike="noStrike" kern="1200" cap="none" spc="0" normalizeH="0" baseline="0" noProof="0" dirty="0">
                <a:ln>
                  <a:noFill/>
                </a:ln>
                <a:solidFill>
                  <a:srgbClr val="0078D3"/>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5A6B2C0C-0BA3-4175-956F-2DC70E366DE1}"/>
                </a:ext>
              </a:extLst>
            </p:cNvPr>
            <p:cNvSpPr txBox="1"/>
            <p:nvPr/>
          </p:nvSpPr>
          <p:spPr>
            <a:xfrm>
              <a:off x="1843003" y="3989080"/>
              <a:ext cx="2572871" cy="835064"/>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000000"/>
                  </a:solidFill>
                  <a:effectLst/>
                  <a:uLnTx/>
                  <a:uFillTx/>
                  <a:latin typeface="Segoe UI"/>
                  <a:ea typeface="+mn-ea"/>
                  <a:cs typeface="+mn-cs"/>
                </a:rPr>
                <a:t>Community</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000000"/>
                  </a:solidFill>
                  <a:effectLst/>
                  <a:uLnTx/>
                  <a:uFillTx/>
                  <a:latin typeface="Segoe UI"/>
                  <a:ea typeface="+mn-ea"/>
                  <a:cs typeface="+mn-cs"/>
                </a:rPr>
                <a:t>Opened PRs</a:t>
              </a:r>
            </a:p>
          </p:txBody>
        </p:sp>
      </p:grpSp>
      <p:grpSp>
        <p:nvGrpSpPr>
          <p:cNvPr id="45" name="Group 44">
            <a:extLst>
              <a:ext uri="{FF2B5EF4-FFF2-40B4-BE49-F238E27FC236}">
                <a16:creationId xmlns:a16="http://schemas.microsoft.com/office/drawing/2014/main" id="{58301321-F304-4E90-BA2B-5093F01450E9}"/>
              </a:ext>
            </a:extLst>
          </p:cNvPr>
          <p:cNvGrpSpPr/>
          <p:nvPr/>
        </p:nvGrpSpPr>
        <p:grpSpPr>
          <a:xfrm>
            <a:off x="8106464" y="5278266"/>
            <a:ext cx="2603853" cy="1294909"/>
            <a:chOff x="1858464" y="3926124"/>
            <a:chExt cx="2604221" cy="1295093"/>
          </a:xfrm>
        </p:grpSpPr>
        <p:sp>
          <p:nvSpPr>
            <p:cNvPr id="46" name="Rectangle 45">
              <a:extLst>
                <a:ext uri="{FF2B5EF4-FFF2-40B4-BE49-F238E27FC236}">
                  <a16:creationId xmlns:a16="http://schemas.microsoft.com/office/drawing/2014/main" id="{4AA77D51-D748-4B88-8558-4BD8EC913539}"/>
                </a:ext>
              </a:extLst>
            </p:cNvPr>
            <p:cNvSpPr/>
            <p:nvPr/>
          </p:nvSpPr>
          <p:spPr bwMode="auto">
            <a:xfrm>
              <a:off x="2236830" y="3956530"/>
              <a:ext cx="1891434" cy="1252528"/>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006E1C3B-5DB6-405D-9F43-57FA0BF9ED25}"/>
                </a:ext>
              </a:extLst>
            </p:cNvPr>
            <p:cNvSpPr txBox="1"/>
            <p:nvPr/>
          </p:nvSpPr>
          <p:spPr>
            <a:xfrm>
              <a:off x="1889814" y="4648753"/>
              <a:ext cx="2572871" cy="572464"/>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0078D3"/>
                  </a:solidFill>
                  <a:effectLst/>
                  <a:uLnTx/>
                  <a:uFillTx/>
                  <a:latin typeface="Segoe UI"/>
                  <a:ea typeface="+mn-ea"/>
                  <a:cs typeface="+mn-cs"/>
                </a:rPr>
                <a:t>24</a:t>
              </a:r>
            </a:p>
          </p:txBody>
        </p:sp>
        <p:sp>
          <p:nvSpPr>
            <p:cNvPr id="48" name="TextBox 47">
              <a:extLst>
                <a:ext uri="{FF2B5EF4-FFF2-40B4-BE49-F238E27FC236}">
                  <a16:creationId xmlns:a16="http://schemas.microsoft.com/office/drawing/2014/main" id="{E77B657C-C013-402B-ABF7-A4789868A27D}"/>
                </a:ext>
              </a:extLst>
            </p:cNvPr>
            <p:cNvSpPr txBox="1"/>
            <p:nvPr/>
          </p:nvSpPr>
          <p:spPr>
            <a:xfrm>
              <a:off x="1858464" y="3926124"/>
              <a:ext cx="2572871" cy="882549"/>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Community</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Calls</a:t>
              </a:r>
            </a:p>
          </p:txBody>
        </p:sp>
      </p:grpSp>
      <p:grpSp>
        <p:nvGrpSpPr>
          <p:cNvPr id="49" name="Group 48">
            <a:extLst>
              <a:ext uri="{FF2B5EF4-FFF2-40B4-BE49-F238E27FC236}">
                <a16:creationId xmlns:a16="http://schemas.microsoft.com/office/drawing/2014/main" id="{B951009B-F142-442E-A4A6-6C9F548EA8A5}"/>
              </a:ext>
            </a:extLst>
          </p:cNvPr>
          <p:cNvGrpSpPr/>
          <p:nvPr/>
        </p:nvGrpSpPr>
        <p:grpSpPr>
          <a:xfrm>
            <a:off x="10153169" y="3913972"/>
            <a:ext cx="2572506" cy="1312471"/>
            <a:chOff x="1889814" y="3934780"/>
            <a:chExt cx="2572871" cy="1312657"/>
          </a:xfrm>
        </p:grpSpPr>
        <p:sp>
          <p:nvSpPr>
            <p:cNvPr id="50" name="Rectangle 49">
              <a:extLst>
                <a:ext uri="{FF2B5EF4-FFF2-40B4-BE49-F238E27FC236}">
                  <a16:creationId xmlns:a16="http://schemas.microsoft.com/office/drawing/2014/main" id="{06CCD07F-6FC4-4C36-83E6-63F9700140BF}"/>
                </a:ext>
              </a:extLst>
            </p:cNvPr>
            <p:cNvSpPr/>
            <p:nvPr/>
          </p:nvSpPr>
          <p:spPr bwMode="auto">
            <a:xfrm>
              <a:off x="2236830" y="3956530"/>
              <a:ext cx="1891434" cy="1252528"/>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B4E02774-5B18-4CDC-A689-7DF9BD73DE9D}"/>
                </a:ext>
              </a:extLst>
            </p:cNvPr>
            <p:cNvSpPr txBox="1"/>
            <p:nvPr/>
          </p:nvSpPr>
          <p:spPr>
            <a:xfrm>
              <a:off x="1889814" y="4648753"/>
              <a:ext cx="2572871" cy="572464"/>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endParaRPr kumimoji="0" lang="en-US" sz="2000" b="1" i="0" u="none" strike="noStrike" kern="1200" cap="none" spc="0" normalizeH="0" baseline="0" noProof="0">
                <a:ln>
                  <a:noFill/>
                </a:ln>
                <a:solidFill>
                  <a:srgbClr val="0078D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B21E9F00-5B4B-497A-97C6-65BC8A27538D}"/>
                </a:ext>
              </a:extLst>
            </p:cNvPr>
            <p:cNvSpPr txBox="1"/>
            <p:nvPr/>
          </p:nvSpPr>
          <p:spPr>
            <a:xfrm>
              <a:off x="2169526" y="3934780"/>
              <a:ext cx="1937621" cy="1312657"/>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Establishing an open governance framework</a:t>
              </a:r>
            </a:p>
          </p:txBody>
        </p:sp>
      </p:grpSp>
      <p:grpSp>
        <p:nvGrpSpPr>
          <p:cNvPr id="53" name="Group 52">
            <a:extLst>
              <a:ext uri="{FF2B5EF4-FFF2-40B4-BE49-F238E27FC236}">
                <a16:creationId xmlns:a16="http://schemas.microsoft.com/office/drawing/2014/main" id="{C0C8C348-1C21-4691-ACD5-0AD4F5CEE4DA}"/>
              </a:ext>
            </a:extLst>
          </p:cNvPr>
          <p:cNvGrpSpPr/>
          <p:nvPr/>
        </p:nvGrpSpPr>
        <p:grpSpPr>
          <a:xfrm>
            <a:off x="8701399" y="1415114"/>
            <a:ext cx="3581091" cy="2059961"/>
            <a:chOff x="1889814" y="3956530"/>
            <a:chExt cx="2572871" cy="1252528"/>
          </a:xfrm>
        </p:grpSpPr>
        <p:sp>
          <p:nvSpPr>
            <p:cNvPr id="54" name="Rectangle 53">
              <a:extLst>
                <a:ext uri="{FF2B5EF4-FFF2-40B4-BE49-F238E27FC236}">
                  <a16:creationId xmlns:a16="http://schemas.microsoft.com/office/drawing/2014/main" id="{15BBB9BB-F821-46BF-8120-9F26AA930331}"/>
                </a:ext>
              </a:extLst>
            </p:cNvPr>
            <p:cNvSpPr/>
            <p:nvPr/>
          </p:nvSpPr>
          <p:spPr bwMode="auto">
            <a:xfrm>
              <a:off x="2236830" y="3956530"/>
              <a:ext cx="1891434" cy="1252528"/>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D19A329E-630B-46E2-BCDF-C85FE3316B97}"/>
                </a:ext>
              </a:extLst>
            </p:cNvPr>
            <p:cNvSpPr txBox="1"/>
            <p:nvPr/>
          </p:nvSpPr>
          <p:spPr>
            <a:xfrm>
              <a:off x="1889814" y="4648753"/>
              <a:ext cx="2572871" cy="351406"/>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endParaRPr kumimoji="0" lang="en-US" sz="2000" b="1" i="0" u="none" strike="noStrike" kern="1200" cap="none" spc="0" normalizeH="0" baseline="0" noProof="0">
                <a:ln>
                  <a:noFill/>
                </a:ln>
                <a:solidFill>
                  <a:srgbClr val="0078D3"/>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4AF31A9E-22A9-402F-8C0A-543E280CA5AD}"/>
                </a:ext>
              </a:extLst>
            </p:cNvPr>
            <p:cNvSpPr txBox="1"/>
            <p:nvPr/>
          </p:nvSpPr>
          <p:spPr>
            <a:xfrm>
              <a:off x="2159599" y="4392961"/>
              <a:ext cx="2162483" cy="408506"/>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0078D3"/>
                  </a:solidFill>
                  <a:effectLst/>
                  <a:uLnTx/>
                  <a:uFillTx/>
                  <a:latin typeface="Calibri" panose="020F0502020204030204" pitchFamily="34" charset="0"/>
                  <a:ea typeface="Calibri" panose="020F0502020204030204" pitchFamily="34" charset="0"/>
                  <a:cs typeface="Arial" panose="020B0604020202020204" pitchFamily="34" charset="0"/>
                </a:rPr>
                <a:t>Community articles, blog posts, workshops, presentations, and books</a:t>
              </a:r>
            </a:p>
          </p:txBody>
        </p:sp>
      </p:grpSp>
      <p:sp>
        <p:nvSpPr>
          <p:cNvPr id="57" name="TextBox 56">
            <a:extLst>
              <a:ext uri="{FF2B5EF4-FFF2-40B4-BE49-F238E27FC236}">
                <a16:creationId xmlns:a16="http://schemas.microsoft.com/office/drawing/2014/main" id="{646523CA-CAB9-4EBC-B9DE-16C982B4A228}"/>
              </a:ext>
            </a:extLst>
          </p:cNvPr>
          <p:cNvSpPr txBox="1"/>
          <p:nvPr/>
        </p:nvSpPr>
        <p:spPr>
          <a:xfrm>
            <a:off x="9331720" y="1548554"/>
            <a:ext cx="2202243" cy="747183"/>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1200" cap="none" spc="0" normalizeH="0" baseline="0" noProof="0" dirty="0">
                <a:ln>
                  <a:noFill/>
                </a:ln>
                <a:solidFill>
                  <a:srgbClr val="000000"/>
                </a:solidFill>
                <a:effectLst/>
                <a:uLnTx/>
                <a:uFillTx/>
                <a:latin typeface="Segoe UI"/>
                <a:ea typeface="+mn-ea"/>
                <a:cs typeface="+mn-cs"/>
              </a:rPr>
              <a:t>Hundreds of outreach activities</a:t>
            </a:r>
          </a:p>
        </p:txBody>
      </p:sp>
      <p:sp>
        <p:nvSpPr>
          <p:cNvPr id="58" name="TextBox 57">
            <a:extLst>
              <a:ext uri="{FF2B5EF4-FFF2-40B4-BE49-F238E27FC236}">
                <a16:creationId xmlns:a16="http://schemas.microsoft.com/office/drawing/2014/main" id="{2573B76E-8E7E-4F30-A655-052BFD019E8A}"/>
              </a:ext>
            </a:extLst>
          </p:cNvPr>
          <p:cNvSpPr txBox="1"/>
          <p:nvPr/>
        </p:nvSpPr>
        <p:spPr>
          <a:xfrm>
            <a:off x="1960068" y="4789733"/>
            <a:ext cx="2624090" cy="583860"/>
          </a:xfrm>
          <a:prstGeom prst="rect">
            <a:avLst/>
          </a:prstGeom>
          <a:noFill/>
        </p:spPr>
        <p:txBody>
          <a:bodyPr wrap="square" lIns="186521" tIns="149217" rIns="186521"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a:ln>
                  <a:noFill/>
                </a:ln>
                <a:solidFill>
                  <a:srgbClr val="243A5E"/>
                </a:solidFill>
                <a:effectLst/>
                <a:uLnTx/>
                <a:uFillTx/>
                <a:latin typeface="Segoe UI"/>
                <a:ea typeface="+mn-ea"/>
                <a:cs typeface="+mn-cs"/>
              </a:rPr>
              <a:t>docs.dapr.io</a:t>
            </a:r>
          </a:p>
        </p:txBody>
      </p:sp>
      <p:sp>
        <p:nvSpPr>
          <p:cNvPr id="59" name="TextBox 58">
            <a:extLst>
              <a:ext uri="{FF2B5EF4-FFF2-40B4-BE49-F238E27FC236}">
                <a16:creationId xmlns:a16="http://schemas.microsoft.com/office/drawing/2014/main" id="{A6B8BA60-D6F8-4A51-A4DA-057FBF9B61C3}"/>
              </a:ext>
            </a:extLst>
          </p:cNvPr>
          <p:cNvSpPr txBox="1"/>
          <p:nvPr/>
        </p:nvSpPr>
        <p:spPr>
          <a:xfrm>
            <a:off x="1978336" y="6044693"/>
            <a:ext cx="2624090" cy="583860"/>
          </a:xfrm>
          <a:prstGeom prst="rect">
            <a:avLst/>
          </a:prstGeom>
          <a:noFill/>
        </p:spPr>
        <p:txBody>
          <a:bodyPr wrap="square" lIns="186521" tIns="149217" rIns="186521"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a:ln>
                  <a:noFill/>
                </a:ln>
                <a:solidFill>
                  <a:srgbClr val="243A5E"/>
                </a:solidFill>
                <a:effectLst/>
                <a:uLnTx/>
                <a:uFillTx/>
                <a:latin typeface="Segoe UI"/>
                <a:ea typeface="+mn-ea"/>
                <a:cs typeface="+mn-cs"/>
              </a:rPr>
              <a:t>blog.dapr.io</a:t>
            </a:r>
          </a:p>
        </p:txBody>
      </p:sp>
      <p:pic>
        <p:nvPicPr>
          <p:cNvPr id="60" name="Graphic 59" descr="Open book outline">
            <a:extLst>
              <a:ext uri="{FF2B5EF4-FFF2-40B4-BE49-F238E27FC236}">
                <a16:creationId xmlns:a16="http://schemas.microsoft.com/office/drawing/2014/main" id="{15640CBD-C33F-455C-AB2E-32A294602C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1301" y="4410293"/>
            <a:ext cx="583860" cy="583860"/>
          </a:xfrm>
          <a:prstGeom prst="rect">
            <a:avLst/>
          </a:prstGeom>
        </p:spPr>
      </p:pic>
      <p:pic>
        <p:nvPicPr>
          <p:cNvPr id="61" name="Graphic 60" descr="World outline">
            <a:extLst>
              <a:ext uri="{FF2B5EF4-FFF2-40B4-BE49-F238E27FC236}">
                <a16:creationId xmlns:a16="http://schemas.microsoft.com/office/drawing/2014/main" id="{7D3ED5FF-B52C-49DD-B563-CAD0160772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0316" y="5487968"/>
            <a:ext cx="651559" cy="651559"/>
          </a:xfrm>
          <a:prstGeom prst="rect">
            <a:avLst/>
          </a:prstGeom>
        </p:spPr>
      </p:pic>
      <p:grpSp>
        <p:nvGrpSpPr>
          <p:cNvPr id="62" name="Group 61">
            <a:extLst>
              <a:ext uri="{FF2B5EF4-FFF2-40B4-BE49-F238E27FC236}">
                <a16:creationId xmlns:a16="http://schemas.microsoft.com/office/drawing/2014/main" id="{ACCAE05C-8D6B-4934-AB0C-3278CEC9495C}"/>
              </a:ext>
            </a:extLst>
          </p:cNvPr>
          <p:cNvGrpSpPr/>
          <p:nvPr/>
        </p:nvGrpSpPr>
        <p:grpSpPr>
          <a:xfrm>
            <a:off x="10098174" y="5299575"/>
            <a:ext cx="2619312" cy="1264508"/>
            <a:chOff x="1843003" y="3956530"/>
            <a:chExt cx="2619682" cy="1264687"/>
          </a:xfrm>
        </p:grpSpPr>
        <p:sp>
          <p:nvSpPr>
            <p:cNvPr id="63" name="Rectangle 62">
              <a:extLst>
                <a:ext uri="{FF2B5EF4-FFF2-40B4-BE49-F238E27FC236}">
                  <a16:creationId xmlns:a16="http://schemas.microsoft.com/office/drawing/2014/main" id="{E86BBC2C-E05E-45C0-A00A-8DA46F3DEBDB}"/>
                </a:ext>
              </a:extLst>
            </p:cNvPr>
            <p:cNvSpPr/>
            <p:nvPr/>
          </p:nvSpPr>
          <p:spPr bwMode="auto">
            <a:xfrm>
              <a:off x="2236830" y="3956530"/>
              <a:ext cx="1891434" cy="1252528"/>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D53B623A-B2DC-45CF-9779-743D839C88DE}"/>
                </a:ext>
              </a:extLst>
            </p:cNvPr>
            <p:cNvSpPr txBox="1"/>
            <p:nvPr/>
          </p:nvSpPr>
          <p:spPr>
            <a:xfrm>
              <a:off x="1889814" y="4648753"/>
              <a:ext cx="2572871" cy="572464"/>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a:ea typeface="+mn-ea"/>
                  <a:cs typeface="+mn-cs"/>
                </a:rPr>
                <a:t>15M+</a:t>
              </a:r>
            </a:p>
          </p:txBody>
        </p:sp>
        <p:sp>
          <p:nvSpPr>
            <p:cNvPr id="65" name="TextBox 64">
              <a:extLst>
                <a:ext uri="{FF2B5EF4-FFF2-40B4-BE49-F238E27FC236}">
                  <a16:creationId xmlns:a16="http://schemas.microsoft.com/office/drawing/2014/main" id="{063665F1-D3F5-4A1E-9EA8-0AE6D1FDA4D5}"/>
                </a:ext>
              </a:extLst>
            </p:cNvPr>
            <p:cNvSpPr txBox="1"/>
            <p:nvPr/>
          </p:nvSpPr>
          <p:spPr>
            <a:xfrm>
              <a:off x="1843003" y="3989080"/>
              <a:ext cx="2572871" cy="521508"/>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dirty="0">
                  <a:ln>
                    <a:noFill/>
                  </a:ln>
                  <a:solidFill>
                    <a:srgbClr val="000000"/>
                  </a:solidFill>
                  <a:effectLst/>
                  <a:uLnTx/>
                  <a:uFillTx/>
                  <a:latin typeface="Segoe UI"/>
                  <a:ea typeface="+mn-ea"/>
                  <a:cs typeface="+mn-cs"/>
                </a:rPr>
                <a:t>Image Pulls</a:t>
              </a:r>
            </a:p>
          </p:txBody>
        </p:sp>
      </p:grpSp>
      <p:sp>
        <p:nvSpPr>
          <p:cNvPr id="3" name="Oval 2">
            <a:extLst>
              <a:ext uri="{FF2B5EF4-FFF2-40B4-BE49-F238E27FC236}">
                <a16:creationId xmlns:a16="http://schemas.microsoft.com/office/drawing/2014/main" id="{F1823A36-E68B-4FEE-8418-505D77838166}"/>
              </a:ext>
            </a:extLst>
          </p:cNvPr>
          <p:cNvSpPr/>
          <p:nvPr/>
        </p:nvSpPr>
        <p:spPr bwMode="auto">
          <a:xfrm>
            <a:off x="3533146" y="3304625"/>
            <a:ext cx="177276" cy="179692"/>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061652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74474F8-2B81-4B8D-928E-0DE4B69F79E9}"/>
              </a:ext>
            </a:extLst>
          </p:cNvPr>
          <p:cNvSpPr txBox="1">
            <a:spLocks/>
          </p:cNvSpPr>
          <p:nvPr/>
        </p:nvSpPr>
        <p:spPr>
          <a:xfrm>
            <a:off x="248131" y="157488"/>
            <a:ext cx="7399173" cy="56502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Dapr v1.0 Production Readiness</a:t>
            </a:r>
          </a:p>
        </p:txBody>
      </p:sp>
      <p:sp>
        <p:nvSpPr>
          <p:cNvPr id="5" name="Content Placeholder 2">
            <a:extLst>
              <a:ext uri="{FF2B5EF4-FFF2-40B4-BE49-F238E27FC236}">
                <a16:creationId xmlns:a16="http://schemas.microsoft.com/office/drawing/2014/main" id="{63F54D4C-74B9-427A-9E67-6E04E2ADC45D}"/>
              </a:ext>
            </a:extLst>
          </p:cNvPr>
          <p:cNvSpPr txBox="1">
            <a:spLocks/>
          </p:cNvSpPr>
          <p:nvPr/>
        </p:nvSpPr>
        <p:spPr>
          <a:xfrm>
            <a:off x="479436" y="1035347"/>
            <a:ext cx="11477602" cy="588311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32"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7" name="Content Placeholder 2">
            <a:extLst>
              <a:ext uri="{FF2B5EF4-FFF2-40B4-BE49-F238E27FC236}">
                <a16:creationId xmlns:a16="http://schemas.microsoft.com/office/drawing/2014/main" id="{2699F39A-3DF1-448C-AD53-EC5F17CD69DF}"/>
              </a:ext>
            </a:extLst>
          </p:cNvPr>
          <p:cNvSpPr txBox="1">
            <a:spLocks/>
          </p:cNvSpPr>
          <p:nvPr/>
        </p:nvSpPr>
        <p:spPr>
          <a:xfrm>
            <a:off x="116672" y="841901"/>
            <a:ext cx="11002590" cy="57687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4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Observability for logs, metrics and tracing</a:t>
            </a: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4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High availability and upgrades</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Dapr Control plane services run with multiple instances</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Dapr CLI provides safe, controlled installation and upgrades for Dapr runtime</a:t>
            </a: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4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Scale/Performance</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Dapr </a:t>
            </a: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hlinkClick r:id="rId3"/>
              </a:rPr>
              <a:t>Service invocation performance | Dapr Docs</a:t>
            </a: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 numbers</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Dapr tested to run hundreds of thousands of concurrent actors at scale</a:t>
            </a: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4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Component certification</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API certification conformance testing </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Subset of components certified that are being used in production by at least two customers</a:t>
            </a: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4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Versioning and compatibility</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Component and API versioning enables side-by-side usage of multiple versions</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Backwards compatibility between releases with deprecation policies</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Hot fixes/patching for current (n) and previous releases (n-1)</a:t>
            </a: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4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Testing</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End-to-End Testing harness for integration scenarios</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Long-Haul testing harness for memory leaks, retry failures, </a:t>
            </a:r>
            <a:r>
              <a:rPr kumimoji="0" lang="en-US" sz="1224"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mn-cs"/>
              </a:rPr>
              <a:t>etc</a:t>
            </a: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 </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Performance testing</a:t>
            </a: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4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Security across the board</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Access control</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Identity and encryption</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Component, secret, operation and message scoping</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22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endParaRP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4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4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9" name="Content Placeholder 2">
            <a:extLst>
              <a:ext uri="{FF2B5EF4-FFF2-40B4-BE49-F238E27FC236}">
                <a16:creationId xmlns:a16="http://schemas.microsoft.com/office/drawing/2014/main" id="{F9B945E1-5966-46F7-A213-B28BF2C3336C}"/>
              </a:ext>
            </a:extLst>
          </p:cNvPr>
          <p:cNvSpPr txBox="1">
            <a:spLocks/>
          </p:cNvSpPr>
          <p:nvPr/>
        </p:nvSpPr>
        <p:spPr>
          <a:xfrm>
            <a:off x="6049101" y="896969"/>
            <a:ext cx="6270700" cy="591233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4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803518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A57B-FE16-A54A-9FC2-08CBAAB81046}"/>
              </a:ext>
            </a:extLst>
          </p:cNvPr>
          <p:cNvSpPr>
            <a:spLocks noGrp="1"/>
          </p:cNvSpPr>
          <p:nvPr>
            <p:ph type="title"/>
          </p:nvPr>
        </p:nvSpPr>
        <p:spPr>
          <a:xfrm>
            <a:off x="432819" y="217930"/>
            <a:ext cx="11849365" cy="448228"/>
          </a:xfrm>
        </p:spPr>
        <p:txBody>
          <a:bodyPr/>
          <a:lstStyle/>
          <a:p>
            <a:r>
              <a:rPr lang="en-US" sz="2856" dirty="0"/>
              <a:t>Dapr OSS Roadmap - Driven by the community- </a:t>
            </a:r>
            <a:r>
              <a:rPr lang="en-US" sz="2856" dirty="0">
                <a:hlinkClick r:id="rId2"/>
              </a:rPr>
              <a:t>https://github.com/dapr</a:t>
            </a:r>
            <a:r>
              <a:rPr lang="en-US" sz="2856" dirty="0"/>
              <a:t> </a:t>
            </a:r>
            <a:endParaRPr lang="en-US" dirty="0"/>
          </a:p>
        </p:txBody>
      </p:sp>
      <p:sp>
        <p:nvSpPr>
          <p:cNvPr id="4" name="Text Placeholder 3">
            <a:extLst>
              <a:ext uri="{FF2B5EF4-FFF2-40B4-BE49-F238E27FC236}">
                <a16:creationId xmlns:a16="http://schemas.microsoft.com/office/drawing/2014/main" id="{69DE1A02-2E41-C448-8ADB-817AC0590B82}"/>
              </a:ext>
            </a:extLst>
          </p:cNvPr>
          <p:cNvSpPr>
            <a:spLocks noGrp="1"/>
          </p:cNvSpPr>
          <p:nvPr>
            <p:ph sz="quarter" idx="10"/>
          </p:nvPr>
        </p:nvSpPr>
        <p:spPr>
          <a:xfrm>
            <a:off x="235783" y="740408"/>
            <a:ext cx="11964909" cy="6665219"/>
          </a:xfrm>
        </p:spPr>
        <p:txBody>
          <a:bodyPr/>
          <a:lstStyle/>
          <a:p>
            <a:pPr lvl="1"/>
            <a:r>
              <a:rPr lang="en-US" sz="1836" dirty="0"/>
              <a:t>Feature enhancements to existing building blocks</a:t>
            </a:r>
          </a:p>
          <a:p>
            <a:pPr lvl="2"/>
            <a:r>
              <a:rPr lang="en-US" sz="1428" dirty="0"/>
              <a:t>Query in state management</a:t>
            </a:r>
          </a:p>
          <a:p>
            <a:pPr lvl="2"/>
            <a:r>
              <a:rPr lang="en-US" sz="1428" dirty="0"/>
              <a:t>Topic filtering in pub/sub</a:t>
            </a:r>
          </a:p>
          <a:p>
            <a:pPr lvl="2"/>
            <a:r>
              <a:rPr lang="en-US" sz="1428" dirty="0"/>
              <a:t>App tracing API in observability</a:t>
            </a:r>
          </a:p>
          <a:p>
            <a:pPr lvl="2"/>
            <a:r>
              <a:rPr lang="en-US" sz="1428" dirty="0"/>
              <a:t>Binding and pub/sub support in actors, self deletion of actors</a:t>
            </a:r>
          </a:p>
          <a:p>
            <a:pPr lvl="1"/>
            <a:r>
              <a:rPr lang="en-US" sz="1836" dirty="0"/>
              <a:t>Additional building blocks</a:t>
            </a:r>
          </a:p>
          <a:p>
            <a:pPr lvl="2"/>
            <a:r>
              <a:rPr lang="en-US" sz="1428" dirty="0"/>
              <a:t>Configuration API</a:t>
            </a:r>
          </a:p>
          <a:p>
            <a:pPr lvl="2"/>
            <a:r>
              <a:rPr lang="en-US" sz="1428" dirty="0"/>
              <a:t>Http scale-to-zero </a:t>
            </a:r>
            <a:r>
              <a:rPr lang="en-US" sz="1428" dirty="0" err="1"/>
              <a:t>autoscaler</a:t>
            </a:r>
            <a:endParaRPr lang="en-US" sz="1428" dirty="0"/>
          </a:p>
          <a:p>
            <a:pPr lvl="2"/>
            <a:r>
              <a:rPr lang="en-US" sz="1428" dirty="0"/>
              <a:t>Leader election building block for singleton instances</a:t>
            </a:r>
          </a:p>
          <a:p>
            <a:pPr lvl="2"/>
            <a:r>
              <a:rPr lang="en-US" sz="1428" dirty="0"/>
              <a:t>Transparent proxying for service invocation</a:t>
            </a:r>
          </a:p>
          <a:p>
            <a:pPr lvl="2"/>
            <a:r>
              <a:rPr lang="en-US" sz="1428" dirty="0"/>
              <a:t>Resilience (circuit breakers, Bulkhead, Timeout)</a:t>
            </a:r>
          </a:p>
          <a:p>
            <a:pPr lvl="1"/>
            <a:r>
              <a:rPr lang="en-US" sz="1836" dirty="0"/>
              <a:t>Integration with frameworks &amp; cloud native technologies</a:t>
            </a:r>
          </a:p>
          <a:p>
            <a:pPr lvl="2"/>
            <a:r>
              <a:rPr lang="en-US" sz="1428" dirty="0"/>
              <a:t>e.g. Django, Micro, Nodejs, Express, </a:t>
            </a:r>
            <a:r>
              <a:rPr lang="en-US" sz="1428" dirty="0" err="1">
                <a:hlinkClick r:id="rId3">
                  <a:extLst>
                    <a:ext uri="{A12FA001-AC4F-418D-AE19-62706E023703}">
                      <ahyp:hlinkClr xmlns:ahyp="http://schemas.microsoft.com/office/drawing/2018/hyperlinkcolor" val="tx"/>
                    </a:ext>
                  </a:extLst>
                </a:hlinkClick>
              </a:rPr>
              <a:t>Kyma</a:t>
            </a:r>
            <a:r>
              <a:rPr lang="en-US" sz="1428" dirty="0"/>
              <a:t>, </a:t>
            </a:r>
            <a:r>
              <a:rPr lang="en-US" sz="1428" dirty="0">
                <a:hlinkClick r:id="rId4">
                  <a:extLst>
                    <a:ext uri="{A12FA001-AC4F-418D-AE19-62706E023703}">
                      <ahyp:hlinkClr xmlns:ahyp="http://schemas.microsoft.com/office/drawing/2018/hyperlinkcolor" val="tx"/>
                    </a:ext>
                  </a:extLst>
                </a:hlinkClick>
              </a:rPr>
              <a:t>Midway </a:t>
            </a:r>
            <a:endParaRPr lang="en-US" sz="1428" dirty="0"/>
          </a:p>
          <a:p>
            <a:pPr lvl="1"/>
            <a:r>
              <a:rPr lang="en-US" sz="1836" dirty="0"/>
              <a:t>Additional “crafted” language SDKs</a:t>
            </a:r>
          </a:p>
          <a:p>
            <a:pPr lvl="2"/>
            <a:r>
              <a:rPr lang="en-US" sz="1428" dirty="0" err="1"/>
              <a:t>Javascript</a:t>
            </a:r>
            <a:r>
              <a:rPr lang="en-US" sz="1428" dirty="0"/>
              <a:t> , RUST, C++, …</a:t>
            </a:r>
          </a:p>
          <a:p>
            <a:pPr lvl="1"/>
            <a:r>
              <a:rPr lang="en-US" sz="1836" dirty="0"/>
              <a:t>Additional hosting platforms</a:t>
            </a:r>
          </a:p>
          <a:p>
            <a:pPr lvl="2"/>
            <a:r>
              <a:rPr lang="en-US" sz="1428" dirty="0"/>
              <a:t>VMs, IoT Edge, Azure Stack Edge, Service Fabric</a:t>
            </a:r>
          </a:p>
          <a:p>
            <a:pPr lvl="1"/>
            <a:r>
              <a:rPr lang="en-US" sz="1836" dirty="0"/>
              <a:t>Productive developer and operator Tooling</a:t>
            </a:r>
          </a:p>
          <a:p>
            <a:pPr lvl="2"/>
            <a:r>
              <a:rPr lang="en-US" sz="1428" dirty="0"/>
              <a:t>VS Code extension, Remote Dev Containers, Enhancement to Dapr operational Dashboard</a:t>
            </a:r>
          </a:p>
          <a:p>
            <a:pPr lvl="1"/>
            <a:r>
              <a:rPr lang="en-US" sz="1836" dirty="0"/>
              <a:t>Fundamentals</a:t>
            </a:r>
          </a:p>
          <a:p>
            <a:pPr lvl="2"/>
            <a:r>
              <a:rPr lang="en-US" sz="1428" dirty="0"/>
              <a:t>Security, performance, scale, conformance testing, automation, load-testing, E2E testing, chaos testing</a:t>
            </a:r>
          </a:p>
          <a:p>
            <a:pPr lvl="2"/>
            <a:r>
              <a:rPr lang="en-US" sz="1428" dirty="0"/>
              <a:t>Audit from CNCF approved security company – Cure53</a:t>
            </a:r>
          </a:p>
          <a:p>
            <a:pPr marL="466298" lvl="2" indent="0">
              <a:buNone/>
            </a:pPr>
            <a:endParaRPr lang="en-US" sz="1428" dirty="0"/>
          </a:p>
        </p:txBody>
      </p:sp>
      <p:pic>
        <p:nvPicPr>
          <p:cNvPr id="5" name="Picture 4">
            <a:extLst>
              <a:ext uri="{FF2B5EF4-FFF2-40B4-BE49-F238E27FC236}">
                <a16:creationId xmlns:a16="http://schemas.microsoft.com/office/drawing/2014/main" id="{83F85E7E-04FA-466C-A8CF-7B76E7AD7196}"/>
              </a:ext>
            </a:extLst>
          </p:cNvPr>
          <p:cNvPicPr>
            <a:picLocks noChangeAspect="1"/>
          </p:cNvPicPr>
          <p:nvPr/>
        </p:nvPicPr>
        <p:blipFill>
          <a:blip r:embed="rId5"/>
          <a:stretch>
            <a:fillRect/>
          </a:stretch>
        </p:blipFill>
        <p:spPr>
          <a:xfrm>
            <a:off x="8598483" y="740407"/>
            <a:ext cx="2840024" cy="1723913"/>
          </a:xfrm>
          <a:prstGeom prst="rect">
            <a:avLst/>
          </a:prstGeom>
        </p:spPr>
      </p:pic>
    </p:spTree>
    <p:extLst>
      <p:ext uri="{BB962C8B-B14F-4D97-AF65-F5344CB8AC3E}">
        <p14:creationId xmlns:p14="http://schemas.microsoft.com/office/powerpoint/2010/main" val="12809253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324E422-6115-4974-B37B-68CA8DBC54FE}"/>
              </a:ext>
            </a:extLst>
          </p:cNvPr>
          <p:cNvSpPr txBox="1">
            <a:spLocks/>
          </p:cNvSpPr>
          <p:nvPr/>
        </p:nvSpPr>
        <p:spPr>
          <a:xfrm>
            <a:off x="248131" y="157488"/>
            <a:ext cx="7399173" cy="56502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Dapr &amp; Azure: AKS Addon </a:t>
            </a:r>
          </a:p>
        </p:txBody>
      </p:sp>
      <p:pic>
        <p:nvPicPr>
          <p:cNvPr id="14" name="Picture 13">
            <a:extLst>
              <a:ext uri="{FF2B5EF4-FFF2-40B4-BE49-F238E27FC236}">
                <a16:creationId xmlns:a16="http://schemas.microsoft.com/office/drawing/2014/main" id="{D23F3745-5F35-41D0-A0EC-98E514AB608E}"/>
              </a:ext>
            </a:extLst>
          </p:cNvPr>
          <p:cNvPicPr>
            <a:picLocks noChangeAspect="1"/>
          </p:cNvPicPr>
          <p:nvPr/>
        </p:nvPicPr>
        <p:blipFill>
          <a:blip r:embed="rId2"/>
          <a:stretch>
            <a:fillRect/>
          </a:stretch>
        </p:blipFill>
        <p:spPr>
          <a:xfrm>
            <a:off x="5766673" y="440002"/>
            <a:ext cx="6926357" cy="6012275"/>
          </a:xfrm>
          <a:prstGeom prst="rect">
            <a:avLst/>
          </a:prstGeom>
        </p:spPr>
      </p:pic>
      <p:sp>
        <p:nvSpPr>
          <p:cNvPr id="15" name="TextBox 14">
            <a:extLst>
              <a:ext uri="{FF2B5EF4-FFF2-40B4-BE49-F238E27FC236}">
                <a16:creationId xmlns:a16="http://schemas.microsoft.com/office/drawing/2014/main" id="{E58D8EDE-42FF-4189-8780-F66AE01E2E9B}"/>
              </a:ext>
            </a:extLst>
          </p:cNvPr>
          <p:cNvSpPr txBox="1"/>
          <p:nvPr/>
        </p:nvSpPr>
        <p:spPr>
          <a:xfrm>
            <a:off x="151460" y="1165522"/>
            <a:ext cx="5430470" cy="461045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Dapr CLI is easy today</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err="1">
                <a:ln>
                  <a:noFill/>
                </a:ln>
                <a:solidFill>
                  <a:srgbClr val="24292E"/>
                </a:solidFill>
                <a:effectLst/>
                <a:uLnTx/>
                <a:uFillTx/>
                <a:latin typeface="-apple-system"/>
                <a:ea typeface="+mn-ea"/>
                <a:cs typeface="+mn-cs"/>
              </a:rPr>
              <a:t>dapr</a:t>
            </a:r>
            <a:r>
              <a:rPr kumimoji="0" lang="en-US" sz="2448" b="0" i="0" u="none" strike="noStrike" kern="1200" cap="none" spc="0" normalizeH="0" baseline="0" noProof="0" dirty="0">
                <a:ln>
                  <a:noFill/>
                </a:ln>
                <a:solidFill>
                  <a:srgbClr val="24292E"/>
                </a:solidFill>
                <a:effectLst/>
                <a:uLnTx/>
                <a:uFillTx/>
                <a:latin typeface="-apple-system"/>
                <a:ea typeface="+mn-ea"/>
                <a:cs typeface="+mn-cs"/>
              </a:rPr>
              <a:t> </a:t>
            </a:r>
            <a:r>
              <a:rPr kumimoji="0" lang="en-US" sz="2448" b="0" i="0" u="none" strike="noStrike" kern="1200" cap="none" spc="0" normalizeH="0" baseline="0" noProof="0" dirty="0" err="1">
                <a:ln>
                  <a:noFill/>
                </a:ln>
                <a:solidFill>
                  <a:srgbClr val="24292E"/>
                </a:solidFill>
                <a:effectLst/>
                <a:uLnTx/>
                <a:uFillTx/>
                <a:latin typeface="-apple-system"/>
                <a:ea typeface="+mn-ea"/>
                <a:cs typeface="+mn-cs"/>
              </a:rPr>
              <a:t>init</a:t>
            </a:r>
            <a:r>
              <a:rPr kumimoji="0" lang="en-US" sz="2448" b="0" i="0" u="none" strike="noStrike" kern="1200" cap="none" spc="0" normalizeH="0" baseline="0" noProof="0" dirty="0">
                <a:ln>
                  <a:noFill/>
                </a:ln>
                <a:solidFill>
                  <a:srgbClr val="24292E"/>
                </a:solidFill>
                <a:effectLst/>
                <a:uLnTx/>
                <a:uFillTx/>
                <a:latin typeface="-apple-system"/>
                <a:ea typeface="+mn-ea"/>
                <a:cs typeface="+mn-cs"/>
              </a:rPr>
              <a:t> </a:t>
            </a:r>
            <a:r>
              <a:rPr kumimoji="0" lang="sv-SE" sz="2448" b="0" i="0" u="none" strike="noStrike" kern="1200" cap="none" spc="0" normalizeH="0" baseline="0" noProof="0" dirty="0">
                <a:ln>
                  <a:noFill/>
                </a:ln>
                <a:solidFill>
                  <a:srgbClr val="24292E"/>
                </a:solidFill>
                <a:effectLst/>
                <a:uLnTx/>
                <a:uFillTx/>
                <a:latin typeface="-apple-system"/>
                <a:ea typeface="+mn-ea"/>
                <a:cs typeface="+mn-cs"/>
              </a:rPr>
              <a:t>-</a:t>
            </a:r>
            <a:r>
              <a:rPr kumimoji="0" lang="en-US" sz="2448" b="0" i="0" u="none" strike="noStrike" kern="1200" cap="none" spc="0" normalizeH="0" baseline="0" noProof="0" dirty="0">
                <a:ln>
                  <a:noFill/>
                </a:ln>
                <a:solidFill>
                  <a:srgbClr val="24292E"/>
                </a:solidFill>
                <a:effectLst/>
                <a:uLnTx/>
                <a:uFillTx/>
                <a:latin typeface="-apple-system"/>
                <a:ea typeface="+mn-ea"/>
                <a:cs typeface="+mn-cs"/>
              </a:rPr>
              <a:t>k</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sv-SE" sz="2448" b="0" i="0" u="none" strike="noStrike" kern="1200" cap="none" spc="0" normalizeH="0" baseline="0" noProof="0" dirty="0">
                <a:ln>
                  <a:noFill/>
                </a:ln>
                <a:solidFill>
                  <a:srgbClr val="24292E"/>
                </a:solidFill>
                <a:effectLst/>
                <a:uLnTx/>
                <a:uFillTx/>
                <a:latin typeface="-apple-system"/>
                <a:ea typeface="+mn-ea"/>
                <a:cs typeface="+mn-cs"/>
              </a:rPr>
              <a:t>dapr upgrade -k --runtime-version=1.0.0</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sv-SE" sz="2448" b="0" i="0" u="none" strike="noStrike" kern="1200" cap="none" spc="0" normalizeH="0" baseline="0" noProof="0" dirty="0">
                <a:ln>
                  <a:noFill/>
                </a:ln>
                <a:solidFill>
                  <a:srgbClr val="24292E"/>
                </a:solidFill>
                <a:effectLst/>
                <a:uLnTx/>
                <a:uFillTx/>
                <a:latin typeface="-apple-system"/>
                <a:ea typeface="+mn-ea"/>
                <a:cs typeface="+mn-cs"/>
              </a:rPr>
              <a:t>dapr dashboard -k </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sv-SE" sz="2448" b="0" i="0" u="none" strike="noStrike" kern="1200" cap="none" spc="0" normalizeH="0" baseline="0" noProof="0" dirty="0">
              <a:ln>
                <a:noFill/>
              </a:ln>
              <a:solidFill>
                <a:srgbClr val="24292E"/>
              </a:solidFill>
              <a:effectLst/>
              <a:uLnTx/>
              <a:uFillTx/>
              <a:latin typeface="-apple-system"/>
              <a:ea typeface="+mn-ea"/>
              <a:cs typeface="+mn-cs"/>
            </a:endParaRP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sv-SE" sz="2448" b="0" i="0" u="none" strike="noStrike" kern="1200" cap="none" spc="0" normalizeH="0" baseline="0" noProof="0" dirty="0">
              <a:ln>
                <a:noFill/>
              </a:ln>
              <a:solidFill>
                <a:srgbClr val="24292E"/>
              </a:solidFill>
              <a:effectLst/>
              <a:uLnTx/>
              <a:uFillTx/>
              <a:latin typeface="-apple-system"/>
              <a:ea typeface="+mn-ea"/>
              <a:cs typeface="Segoe UI"/>
            </a:endParaRP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Dapr AKS Addon even easier </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Dapr is a supported Addon </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Will include integration with Azure Monitor</a:t>
            </a:r>
          </a:p>
          <a:p>
            <a:pPr marL="349724" marR="0" lvl="0" indent="-349724"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4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sp>
        <p:nvSpPr>
          <p:cNvPr id="2" name="Rectangle 1">
            <a:extLst>
              <a:ext uri="{FF2B5EF4-FFF2-40B4-BE49-F238E27FC236}">
                <a16:creationId xmlns:a16="http://schemas.microsoft.com/office/drawing/2014/main" id="{CF730DF7-F178-47DD-8BE0-524CFC9BD9AF}"/>
              </a:ext>
            </a:extLst>
          </p:cNvPr>
          <p:cNvSpPr/>
          <p:nvPr/>
        </p:nvSpPr>
        <p:spPr bwMode="auto">
          <a:xfrm>
            <a:off x="5581930" y="4973913"/>
            <a:ext cx="6777973" cy="166246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1D77E3A2-985F-5044-9BA3-C45EDA9458F4}"/>
              </a:ext>
            </a:extLst>
          </p:cNvPr>
          <p:cNvSpPr txBox="1"/>
          <p:nvPr/>
        </p:nvSpPr>
        <p:spPr>
          <a:xfrm>
            <a:off x="4729351" y="6621593"/>
            <a:ext cx="1966977" cy="215444"/>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6E6E6">
                    <a:lumMod val="75000"/>
                  </a:srgbClr>
                </a:solidFill>
                <a:effectLst/>
                <a:uLnTx/>
                <a:uFillTx/>
                <a:latin typeface="Segoe UI"/>
                <a:ea typeface="+mn-ea"/>
                <a:cs typeface="+mn-cs"/>
              </a:rPr>
              <a:t>MICROSOFT INTERNAL</a:t>
            </a:r>
          </a:p>
        </p:txBody>
      </p:sp>
    </p:spTree>
    <p:extLst>
      <p:ext uri="{BB962C8B-B14F-4D97-AF65-F5344CB8AC3E}">
        <p14:creationId xmlns:p14="http://schemas.microsoft.com/office/powerpoint/2010/main" val="3004794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CB65-1FAF-4580-830E-F684EDD1A60C}"/>
              </a:ext>
            </a:extLst>
          </p:cNvPr>
          <p:cNvSpPr>
            <a:spLocks noGrp="1"/>
          </p:cNvSpPr>
          <p:nvPr>
            <p:ph type="title"/>
          </p:nvPr>
        </p:nvSpPr>
        <p:spPr/>
        <p:txBody>
          <a:bodyPr/>
          <a:lstStyle/>
          <a:p>
            <a:r>
              <a:rPr lang="en-US" dirty="0"/>
              <a:t>Why AKS Office Hours?</a:t>
            </a:r>
          </a:p>
        </p:txBody>
      </p:sp>
      <p:sp>
        <p:nvSpPr>
          <p:cNvPr id="3" name="Content Placeholder 2">
            <a:extLst>
              <a:ext uri="{FF2B5EF4-FFF2-40B4-BE49-F238E27FC236}">
                <a16:creationId xmlns:a16="http://schemas.microsoft.com/office/drawing/2014/main" id="{9085FA61-120C-411D-A67E-F84BFAA746A0}"/>
              </a:ext>
            </a:extLst>
          </p:cNvPr>
          <p:cNvSpPr>
            <a:spLocks noGrp="1"/>
          </p:cNvSpPr>
          <p:nvPr>
            <p:ph idx="1"/>
          </p:nvPr>
        </p:nvSpPr>
        <p:spPr>
          <a:xfrm>
            <a:off x="465137" y="1853742"/>
            <a:ext cx="11533187" cy="3035896"/>
          </a:xfrm>
        </p:spPr>
        <p:txBody>
          <a:bodyPr vert="horz" wrap="square" lIns="0" tIns="91440" rIns="146304" bIns="91440" rtlCol="0" anchor="t">
            <a:spAutoFit/>
          </a:bodyPr>
          <a:lstStyle/>
          <a:p>
            <a:pPr marL="342900" indent="-342900">
              <a:lnSpc>
                <a:spcPct val="200000"/>
              </a:lnSpc>
              <a:buFont typeface="Arial" panose="020B0604020202020204" pitchFamily="34" charset="0"/>
              <a:buChar char="•"/>
            </a:pPr>
            <a:r>
              <a:rPr lang="en-US" b="0" i="0" dirty="0">
                <a:solidFill>
                  <a:srgbClr val="24292E"/>
                </a:solidFill>
                <a:effectLst/>
                <a:latin typeface="-apple-system"/>
              </a:rPr>
              <a:t>Provide AKS customers with updates pertaining to AKS and the Cloud Native </a:t>
            </a:r>
            <a:r>
              <a:rPr lang="en-US" dirty="0">
                <a:solidFill>
                  <a:srgbClr val="24292E"/>
                </a:solidFill>
                <a:latin typeface="-apple-system"/>
              </a:rPr>
              <a:t>Ecosystem </a:t>
            </a:r>
            <a:endParaRPr lang="en-US" dirty="0">
              <a:solidFill>
                <a:srgbClr val="3C3C41"/>
              </a:solidFill>
              <a:latin typeface="Segoe UI Semibold"/>
              <a:cs typeface="Segoe UI Semibold"/>
            </a:endParaRPr>
          </a:p>
          <a:p>
            <a:pPr marL="342900" indent="-342900">
              <a:lnSpc>
                <a:spcPct val="200000"/>
              </a:lnSpc>
              <a:buFont typeface="Arial" panose="020B0604020202020204" pitchFamily="34" charset="0"/>
              <a:buChar char="•"/>
            </a:pPr>
            <a:r>
              <a:rPr lang="en-US" dirty="0">
                <a:solidFill>
                  <a:srgbClr val="24292E"/>
                </a:solidFill>
                <a:latin typeface="-apple-system"/>
              </a:rPr>
              <a:t>Host</a:t>
            </a:r>
            <a:r>
              <a:rPr lang="en-US" b="0" i="0" dirty="0">
                <a:solidFill>
                  <a:srgbClr val="24292E"/>
                </a:solidFill>
                <a:effectLst/>
                <a:latin typeface="-apple-system"/>
              </a:rPr>
              <a:t> a short talk and/or demo on Cloud Native technologies related to Kubernetes and AKS</a:t>
            </a:r>
            <a:endParaRPr lang="en-US" b="0" i="0" dirty="0">
              <a:solidFill>
                <a:srgbClr val="3C3C41"/>
              </a:solidFill>
              <a:effectLst/>
              <a:latin typeface="Segoe UI Semibold"/>
              <a:cs typeface="Segoe UI Semibold"/>
            </a:endParaRPr>
          </a:p>
          <a:p>
            <a:pPr marL="342900" indent="-342900" algn="l">
              <a:lnSpc>
                <a:spcPct val="200000"/>
              </a:lnSpc>
              <a:buFont typeface="Arial" panose="020B0604020202020204" pitchFamily="34" charset="0"/>
              <a:buChar char="•"/>
            </a:pPr>
            <a:r>
              <a:rPr lang="en-US" b="0" i="0" dirty="0">
                <a:solidFill>
                  <a:srgbClr val="24292E"/>
                </a:solidFill>
                <a:effectLst/>
                <a:latin typeface="-apple-system"/>
              </a:rPr>
              <a:t>Collect feedback from customers on issues, blockers, use cases, and questions related to AKS</a:t>
            </a:r>
          </a:p>
          <a:p>
            <a:pPr marL="342900" indent="-342900">
              <a:lnSpc>
                <a:spcPct val="200000"/>
              </a:lnSpc>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FF73E28C-D01B-4447-A3AE-41E2B4CCFE5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046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1E6-65A6-41D7-9456-0D14B2DF6E3F}"/>
              </a:ext>
            </a:extLst>
          </p:cNvPr>
          <p:cNvSpPr>
            <a:spLocks noGrp="1"/>
          </p:cNvSpPr>
          <p:nvPr>
            <p:ph type="title"/>
          </p:nvPr>
        </p:nvSpPr>
        <p:spPr/>
        <p:txBody>
          <a:bodyPr/>
          <a:lstStyle/>
          <a:p>
            <a:r>
              <a:rPr lang="en-US" dirty="0"/>
              <a:t>What to expect </a:t>
            </a:r>
          </a:p>
        </p:txBody>
      </p:sp>
      <p:sp>
        <p:nvSpPr>
          <p:cNvPr id="4" name="Footer Placeholder 3">
            <a:extLst>
              <a:ext uri="{FF2B5EF4-FFF2-40B4-BE49-F238E27FC236}">
                <a16:creationId xmlns:a16="http://schemas.microsoft.com/office/drawing/2014/main" id="{C589577F-C742-4933-986C-F829EE707507}"/>
              </a:ext>
            </a:extLst>
          </p:cNvPr>
          <p:cNvSpPr>
            <a:spLocks noGrp="1"/>
          </p:cNvSpPr>
          <p:nvPr>
            <p:ph type="ftr" sz="quarter" idx="11"/>
          </p:nvPr>
        </p:nvSpPr>
        <p:spPr/>
        <p:txBody>
          <a:bodyPr/>
          <a:lstStyle/>
          <a:p>
            <a:endParaRPr lang="en-US"/>
          </a:p>
        </p:txBody>
      </p:sp>
      <p:sp>
        <p:nvSpPr>
          <p:cNvPr id="16" name="Content Placeholder 15">
            <a:extLst>
              <a:ext uri="{FF2B5EF4-FFF2-40B4-BE49-F238E27FC236}">
                <a16:creationId xmlns:a16="http://schemas.microsoft.com/office/drawing/2014/main" id="{323B7D57-8E1A-4E35-B275-CD6BABE3F35F}"/>
              </a:ext>
            </a:extLst>
          </p:cNvPr>
          <p:cNvSpPr>
            <a:spLocks noGrp="1"/>
          </p:cNvSpPr>
          <p:nvPr>
            <p:ph idx="1"/>
          </p:nvPr>
        </p:nvSpPr>
        <p:spPr>
          <a:xfrm>
            <a:off x="466930" y="1295544"/>
            <a:ext cx="11725822" cy="4985980"/>
          </a:xfrm>
        </p:spPr>
        <p:txBody>
          <a:bodyPr vert="horz" wrap="square" lIns="0" tIns="91440" rIns="146304" bIns="91440" rtlCol="0" anchor="t">
            <a:spAutoFit/>
          </a:bodyPr>
          <a:lstStyle/>
          <a:p>
            <a:pPr algn="l"/>
            <a:r>
              <a:rPr lang="en-US" b="0" i="0" dirty="0">
                <a:solidFill>
                  <a:schemeClr val="tx2"/>
                </a:solidFill>
                <a:effectLst/>
                <a:latin typeface="-apple-system"/>
              </a:rPr>
              <a:t>Call agenda</a:t>
            </a:r>
          </a:p>
          <a:p>
            <a:pPr marL="342900" indent="-342900" algn="l">
              <a:buFont typeface="Arial" panose="020B0604020202020204" pitchFamily="34" charset="0"/>
              <a:buChar char="•"/>
            </a:pPr>
            <a:r>
              <a:rPr lang="en-US" b="0" i="0" dirty="0">
                <a:solidFill>
                  <a:srgbClr val="24292E"/>
                </a:solidFill>
                <a:effectLst/>
                <a:latin typeface="-apple-system"/>
              </a:rPr>
              <a:t>10 minutes: Welcome, followed by AKS and ecosystem updates</a:t>
            </a:r>
          </a:p>
          <a:p>
            <a:pPr marL="342900" indent="-342900" algn="l">
              <a:buFont typeface="Arial" panose="020B0604020202020204" pitchFamily="34" charset="0"/>
              <a:buChar char="•"/>
            </a:pPr>
            <a:r>
              <a:rPr lang="en-US" b="0" i="0" dirty="0">
                <a:solidFill>
                  <a:srgbClr val="24292E"/>
                </a:solidFill>
                <a:effectLst/>
                <a:latin typeface="-apple-system"/>
              </a:rPr>
              <a:t>40 minutes: </a:t>
            </a:r>
            <a:r>
              <a:rPr lang="en-US" dirty="0" err="1">
                <a:solidFill>
                  <a:srgbClr val="24292E"/>
                </a:solidFill>
                <a:latin typeface="-apple-system"/>
              </a:rPr>
              <a:t>Dapr</a:t>
            </a:r>
            <a:r>
              <a:rPr lang="en-US" dirty="0">
                <a:solidFill>
                  <a:srgbClr val="24292E"/>
                </a:solidFill>
                <a:latin typeface="-apple-system"/>
              </a:rPr>
              <a:t> on AKS with Kendall Roden </a:t>
            </a:r>
            <a:endParaRPr lang="en-US" b="0" i="0" dirty="0">
              <a:solidFill>
                <a:srgbClr val="24292E"/>
              </a:solidFill>
              <a:effectLst/>
              <a:latin typeface="-apple-system"/>
            </a:endParaRPr>
          </a:p>
          <a:p>
            <a:pPr marL="342900" indent="-342900" algn="l">
              <a:buFont typeface="Arial" panose="020B0604020202020204" pitchFamily="34" charset="0"/>
              <a:buChar char="•"/>
            </a:pPr>
            <a:r>
              <a:rPr lang="en-US" b="0" i="0" dirty="0">
                <a:solidFill>
                  <a:srgbClr val="24292E"/>
                </a:solidFill>
                <a:effectLst/>
                <a:latin typeface="-apple-system"/>
              </a:rPr>
              <a:t>10 minutes: “Ask us anything” and customer feedback discussion</a:t>
            </a:r>
          </a:p>
          <a:p>
            <a:endParaRPr lang="en-US" dirty="0"/>
          </a:p>
          <a:p>
            <a:r>
              <a:rPr lang="en-US" dirty="0">
                <a:solidFill>
                  <a:schemeClr val="tx2"/>
                </a:solidFill>
              </a:rPr>
              <a:t>Keep in mind</a:t>
            </a:r>
          </a:p>
          <a:p>
            <a:endParaRPr lang="en-US" dirty="0">
              <a:solidFill>
                <a:schemeClr val="tx2"/>
              </a:solidFill>
            </a:endParaRPr>
          </a:p>
          <a:p>
            <a:pPr marL="342900" indent="-342900">
              <a:buFont typeface="Arial" panose="020B0604020202020204" pitchFamily="34" charset="0"/>
              <a:buChar char="•"/>
            </a:pPr>
            <a:r>
              <a:rPr lang="en-US" dirty="0">
                <a:solidFill>
                  <a:srgbClr val="000000"/>
                </a:solidFill>
              </a:rPr>
              <a:t>Office hours are hosted primarily by the GBB team, with the support of the PG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r>
              <a:rPr lang="en-US" dirty="0">
                <a:solidFill>
                  <a:srgbClr val="000000"/>
                </a:solidFill>
              </a:rPr>
              <a:t>Recordings and content will be available post-call on </a:t>
            </a:r>
            <a:r>
              <a:rPr lang="en-US" dirty="0">
                <a:solidFill>
                  <a:srgbClr val="000000"/>
                </a:solidFill>
                <a:hlinkClick r:id="rId3"/>
              </a:rPr>
              <a:t>GitHub</a:t>
            </a:r>
            <a:r>
              <a:rPr lang="en-US" dirty="0">
                <a:solidFill>
                  <a:srgbClr val="000000"/>
                </a:solidFill>
              </a:rPr>
              <a:t>, barring any technical difficulties </a:t>
            </a:r>
          </a:p>
          <a:p>
            <a:endParaRPr lang="en-US" dirty="0">
              <a:solidFill>
                <a:srgbClr val="000000"/>
              </a:solidFill>
              <a:cs typeface="Segoe UI Semibold"/>
            </a:endParaRPr>
          </a:p>
          <a:p>
            <a:pPr marL="342900" indent="-342900">
              <a:buFont typeface="Arial" panose="020B0604020202020204" pitchFamily="34" charset="0"/>
              <a:buChar char="•"/>
            </a:pPr>
            <a:r>
              <a:rPr lang="en-US" dirty="0">
                <a:solidFill>
                  <a:srgbClr val="000000"/>
                </a:solidFill>
              </a:rPr>
              <a:t>Contact us with thoughts, ideas or questions (</a:t>
            </a:r>
            <a:r>
              <a:rPr lang="en-US" dirty="0">
                <a:solidFill>
                  <a:srgbClr val="000000"/>
                </a:solidFill>
                <a:hlinkClick r:id="rId4"/>
              </a:rPr>
              <a:t>aksofficehours@microsoft.com</a:t>
            </a:r>
            <a:r>
              <a:rPr lang="en-US" dirty="0">
                <a:solidFill>
                  <a:srgbClr val="000000"/>
                </a:solidFill>
              </a:rPr>
              <a:t>)</a:t>
            </a:r>
            <a:endParaRPr lang="en-US" dirty="0">
              <a:solidFill>
                <a:srgbClr val="000000"/>
              </a:solidFill>
              <a:cs typeface="Segoe UI Semibold"/>
            </a:endParaRPr>
          </a:p>
        </p:txBody>
      </p:sp>
    </p:spTree>
    <p:extLst>
      <p:ext uri="{BB962C8B-B14F-4D97-AF65-F5344CB8AC3E}">
        <p14:creationId xmlns:p14="http://schemas.microsoft.com/office/powerpoint/2010/main" val="672942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3C9A6-0686-3A43-8757-A453EE6DAFD9}"/>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kern="1200">
                <a:solidFill>
                  <a:schemeClr val="tx1"/>
                </a:solidFill>
                <a:latin typeface="+mj-lt"/>
                <a:ea typeface="+mj-ea"/>
                <a:cs typeface="+mj-cs"/>
              </a:rPr>
              <a:t>AKS Release Notes</a:t>
            </a:r>
            <a:endParaRPr lang="en-US" sz="4400" kern="1200" dirty="0">
              <a:solidFill>
                <a:schemeClr val="tx1"/>
              </a:solidFill>
              <a:latin typeface="+mj-lt"/>
              <a:ea typeface="+mj-ea"/>
              <a:cs typeface="+mj-cs"/>
            </a:endParaRPr>
          </a:p>
        </p:txBody>
      </p:sp>
      <p:sp>
        <p:nvSpPr>
          <p:cNvPr id="5" name="Footer Placeholder 4">
            <a:extLst>
              <a:ext uri="{FF2B5EF4-FFF2-40B4-BE49-F238E27FC236}">
                <a16:creationId xmlns:a16="http://schemas.microsoft.com/office/drawing/2014/main" id="{19D578C6-9CD5-7445-9A46-A56995BB0478}"/>
              </a:ext>
            </a:extLst>
          </p:cNvPr>
          <p:cNvSpPr>
            <a:spLocks noGrp="1"/>
          </p:cNvSpPr>
          <p:nvPr>
            <p:ph type="ftr" sz="quarter" idx="3"/>
          </p:nvPr>
        </p:nvSpPr>
        <p:spPr/>
        <p:txBody>
          <a:bodyPr vert="horz" lIns="91440" tIns="45720" rIns="91440" bIns="45720" rtlCol="0" anchor="ctr">
            <a:normAutofit fontScale="40000" lnSpcReduction="20000"/>
          </a:bodyPr>
          <a:lstStyle/>
          <a:p>
            <a:pPr marR="0" lvl="0" indent="0" defTabSz="914400" fontAlgn="auto">
              <a:lnSpc>
                <a:spcPct val="90000"/>
              </a:lnSpc>
              <a:spcBef>
                <a:spcPts val="0"/>
              </a:spcBef>
              <a:spcAft>
                <a:spcPts val="600"/>
              </a:spcAft>
              <a:buClrTx/>
              <a:buSzTx/>
              <a:buFontTx/>
              <a:buNone/>
              <a:tabLst/>
              <a:defRPr/>
            </a:pPr>
            <a:r>
              <a:rPr kumimoji="0" lang="en-US" sz="600" b="0" i="0" u="none" strike="noStrike" kern="1200" cap="none" spc="0" normalizeH="0" baseline="0" noProof="0">
                <a:ln>
                  <a:noFill/>
                </a:ln>
                <a:solidFill>
                  <a:srgbClr val="303030"/>
                </a:solidFill>
                <a:effectLst/>
                <a:uLnTx/>
                <a:uFillTx/>
                <a:latin typeface="+mn-lt"/>
                <a:ea typeface="+mn-ea"/>
                <a:cs typeface="+mn-cs"/>
              </a:rPr>
              <a:t>© Microsoft Corporation                                                                                  								                                Azure </a:t>
            </a:r>
            <a:endParaRPr kumimoji="0" lang="en-US" sz="600" b="0" i="0" u="none" strike="noStrike" kern="1200" cap="none" spc="0" normalizeH="0" baseline="0" noProof="0" dirty="0">
              <a:ln>
                <a:noFill/>
              </a:ln>
              <a:solidFill>
                <a:srgbClr val="303030"/>
              </a:solidFill>
              <a:effectLst/>
              <a:uLnTx/>
              <a:uFillTx/>
              <a:latin typeface="+mn-lt"/>
              <a:ea typeface="+mn-ea"/>
              <a:cs typeface="+mn-cs"/>
            </a:endParaRPr>
          </a:p>
        </p:txBody>
      </p:sp>
      <p:sp>
        <p:nvSpPr>
          <p:cNvPr id="7" name="Rectangle 6">
            <a:extLst>
              <a:ext uri="{FF2B5EF4-FFF2-40B4-BE49-F238E27FC236}">
                <a16:creationId xmlns:a16="http://schemas.microsoft.com/office/drawing/2014/main" id="{8023FFB8-1AF8-AC4A-B6D3-B338D3460404}"/>
              </a:ext>
            </a:extLst>
          </p:cNvPr>
          <p:cNvSpPr/>
          <p:nvPr/>
        </p:nvSpPr>
        <p:spPr>
          <a:xfrm>
            <a:off x="465137" y="1783047"/>
            <a:ext cx="4293129" cy="4916204"/>
          </a:xfrm>
          <a:prstGeom prst="rect">
            <a:avLst/>
          </a:prstGeom>
        </p:spPr>
        <p:txBody>
          <a:bodyPr vert="horz" lIns="91440" tIns="45720" rIns="91440" bIns="45720" rtlCol="0">
            <a:normAutofit/>
          </a:bodyPr>
          <a:lstStyle/>
          <a:p>
            <a:pPr marL="457134" lvl="1" indent="-342900" defTabSz="914400">
              <a:lnSpc>
                <a:spcPct val="90000"/>
              </a:lnSpc>
              <a:spcAft>
                <a:spcPts val="600"/>
              </a:spcAft>
              <a:buFont typeface="Arial" panose="020B0604020202020204" pitchFamily="34" charset="0"/>
              <a:buChar char="•"/>
              <a:defRPr/>
            </a:pPr>
            <a:r>
              <a:rPr lang="en-CA" sz="2000" b="0" i="0" dirty="0">
                <a:effectLst/>
                <a:latin typeface="-apple-system"/>
              </a:rPr>
              <a:t>Kubernetes version 1.17 will be </a:t>
            </a:r>
            <a:r>
              <a:rPr lang="en-CA" sz="2000" b="0" i="0" dirty="0">
                <a:effectLst/>
                <a:latin typeface="-apple-system"/>
                <a:hlinkClick r:id="rId3"/>
              </a:rPr>
              <a:t>deprecated</a:t>
            </a:r>
            <a:r>
              <a:rPr lang="en-CA" sz="2000" b="0" i="0" dirty="0">
                <a:effectLst/>
                <a:latin typeface="-apple-system"/>
              </a:rPr>
              <a:t> in the last week of March 2021</a:t>
            </a:r>
          </a:p>
          <a:p>
            <a:pPr marL="114234" lvl="1" defTabSz="914400">
              <a:lnSpc>
                <a:spcPct val="90000"/>
              </a:lnSpc>
              <a:spcAft>
                <a:spcPts val="600"/>
              </a:spcAft>
              <a:defRPr/>
            </a:pPr>
            <a:endParaRPr lang="en-CA" sz="2000" dirty="0">
              <a:latin typeface="-apple-system"/>
            </a:endParaRPr>
          </a:p>
          <a:p>
            <a:pPr marL="342834" lvl="1" indent="-228600" defTabSz="914400">
              <a:lnSpc>
                <a:spcPct val="90000"/>
              </a:lnSpc>
              <a:spcAft>
                <a:spcPts val="600"/>
              </a:spcAft>
              <a:buFont typeface="Arial" panose="020B0604020202020204" pitchFamily="34" charset="0"/>
              <a:buChar char="•"/>
              <a:defRPr/>
            </a:pPr>
            <a:r>
              <a:rPr lang="en-CA" sz="2000" dirty="0">
                <a:latin typeface="-apple-system"/>
              </a:rPr>
              <a:t>Managed Identities for Pod Identity increased from 50 to 200</a:t>
            </a:r>
          </a:p>
          <a:p>
            <a:pPr marL="342834" lvl="1" indent="-228600" defTabSz="914400">
              <a:lnSpc>
                <a:spcPct val="90000"/>
              </a:lnSpc>
              <a:spcAft>
                <a:spcPts val="600"/>
              </a:spcAft>
              <a:buFont typeface="Arial" panose="020B0604020202020204" pitchFamily="34" charset="0"/>
              <a:buChar char="•"/>
              <a:defRPr/>
            </a:pPr>
            <a:endParaRPr lang="en-CA" sz="2000" b="0" i="0" dirty="0">
              <a:effectLst/>
              <a:latin typeface="-apple-system"/>
            </a:endParaRPr>
          </a:p>
          <a:p>
            <a:pPr marL="342834" lvl="1" indent="-228600" defTabSz="914400">
              <a:lnSpc>
                <a:spcPct val="90000"/>
              </a:lnSpc>
              <a:spcAft>
                <a:spcPts val="600"/>
              </a:spcAft>
              <a:buFont typeface="Arial" panose="020B0604020202020204" pitchFamily="34" charset="0"/>
              <a:buChar char="•"/>
              <a:defRPr/>
            </a:pPr>
            <a:r>
              <a:rPr lang="en-CA" sz="2000" dirty="0">
                <a:latin typeface="-apple-system"/>
              </a:rPr>
              <a:t>Timeout on exec probes </a:t>
            </a:r>
          </a:p>
          <a:p>
            <a:pPr marL="114234" lvl="1" defTabSz="914400">
              <a:lnSpc>
                <a:spcPct val="90000"/>
              </a:lnSpc>
              <a:spcAft>
                <a:spcPts val="600"/>
              </a:spcAft>
              <a:defRPr/>
            </a:pPr>
            <a:endParaRPr lang="en-CA" sz="2000" b="0" i="0" dirty="0">
              <a:effectLst/>
              <a:latin typeface="-apple-system"/>
            </a:endParaRPr>
          </a:p>
          <a:p>
            <a:pPr marL="342834" lvl="1" indent="-228600" defTabSz="914400">
              <a:lnSpc>
                <a:spcPct val="90000"/>
              </a:lnSpc>
              <a:spcAft>
                <a:spcPts val="600"/>
              </a:spcAft>
              <a:buFont typeface="Arial" panose="020B0604020202020204" pitchFamily="34" charset="0"/>
              <a:buChar char="•"/>
              <a:defRPr/>
            </a:pPr>
            <a:r>
              <a:rPr lang="en-CA" sz="2000" dirty="0">
                <a:latin typeface="-apple-system"/>
                <a:hlinkClick r:id="rId4"/>
              </a:rPr>
              <a:t>Windows container feedback GitHub</a:t>
            </a:r>
            <a:endParaRPr lang="en-CA" sz="2000" b="0" i="0" dirty="0">
              <a:effectLst/>
              <a:latin typeface="-apple-system"/>
            </a:endParaRPr>
          </a:p>
          <a:p>
            <a:pPr marL="342834" marR="0" lvl="1" indent="-228600" defTabSz="914400" fontAlgn="auto">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cap="none" spc="0" normalizeH="0" baseline="0" noProof="0" dirty="0">
              <a:ln>
                <a:noFill/>
              </a:ln>
              <a:effectLst/>
              <a:uLnTx/>
              <a:uFillTx/>
            </a:endParaRPr>
          </a:p>
        </p:txBody>
      </p:sp>
      <p:pic>
        <p:nvPicPr>
          <p:cNvPr id="4" name="Picture 3" descr="Text&#10;&#10;Description automatically generated">
            <a:extLst>
              <a:ext uri="{FF2B5EF4-FFF2-40B4-BE49-F238E27FC236}">
                <a16:creationId xmlns:a16="http://schemas.microsoft.com/office/drawing/2014/main" id="{7CF61D31-D778-C249-8B5B-47F8961CA8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6411" y="1599722"/>
            <a:ext cx="6811914" cy="3795080"/>
          </a:xfrm>
          <a:prstGeom prst="rect">
            <a:avLst/>
          </a:prstGeom>
        </p:spPr>
      </p:pic>
    </p:spTree>
    <p:extLst>
      <p:ext uri="{BB962C8B-B14F-4D97-AF65-F5344CB8AC3E}">
        <p14:creationId xmlns:p14="http://schemas.microsoft.com/office/powerpoint/2010/main" val="7570104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558F-2C67-CC4E-B920-3D5B9391C3C5}"/>
              </a:ext>
            </a:extLst>
          </p:cNvPr>
          <p:cNvSpPr>
            <a:spLocks noGrp="1"/>
          </p:cNvSpPr>
          <p:nvPr>
            <p:ph type="title"/>
          </p:nvPr>
        </p:nvSpPr>
        <p:spPr>
          <a:xfrm>
            <a:off x="451643" y="415925"/>
            <a:ext cx="11533187" cy="830020"/>
          </a:xfrm>
        </p:spPr>
        <p:txBody>
          <a:bodyPr/>
          <a:lstStyle/>
          <a:p>
            <a:r>
              <a:rPr lang="en-US" dirty="0"/>
              <a:t>Ignite AKS Updates</a:t>
            </a:r>
          </a:p>
        </p:txBody>
      </p:sp>
      <p:sp>
        <p:nvSpPr>
          <p:cNvPr id="3" name="Content Placeholder 2">
            <a:extLst>
              <a:ext uri="{FF2B5EF4-FFF2-40B4-BE49-F238E27FC236}">
                <a16:creationId xmlns:a16="http://schemas.microsoft.com/office/drawing/2014/main" id="{850E7FDB-64E6-4E45-BFC5-D16CF0BAF505}"/>
              </a:ext>
            </a:extLst>
          </p:cNvPr>
          <p:cNvSpPr>
            <a:spLocks noGrp="1"/>
          </p:cNvSpPr>
          <p:nvPr>
            <p:ph idx="1"/>
          </p:nvPr>
        </p:nvSpPr>
        <p:spPr>
          <a:xfrm>
            <a:off x="438151" y="1109610"/>
            <a:ext cx="11533187" cy="6463308"/>
          </a:xfrm>
        </p:spPr>
        <p:txBody>
          <a:bodyPr/>
          <a:lstStyle/>
          <a:p>
            <a:pPr algn="l"/>
            <a:r>
              <a:rPr lang="en-US" b="0" i="0" u="none" strike="noStrike" dirty="0">
                <a:solidFill>
                  <a:srgbClr val="000000"/>
                </a:solidFill>
                <a:effectLst/>
                <a:latin typeface="-webkit-standard"/>
              </a:rPr>
              <a:t>Generally Available:</a:t>
            </a:r>
          </a:p>
          <a:p>
            <a:pPr marL="342900" indent="-342900">
              <a:buFont typeface="Arial" panose="020B0604020202020204" pitchFamily="34" charset="0"/>
              <a:buChar char="•"/>
            </a:pPr>
            <a:r>
              <a:rPr lang="en-CA" sz="2400" dirty="0">
                <a:effectLst/>
                <a:latin typeface="Calibri" panose="020F0502020204030204" pitchFamily="34" charset="0"/>
                <a:hlinkClick r:id="rId3"/>
              </a:rPr>
              <a:t>Conditional Access</a:t>
            </a:r>
            <a:endParaRPr lang="en-CA" sz="2400" dirty="0">
              <a:effectLst/>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4"/>
              </a:rPr>
              <a:t>Public IP per node </a:t>
            </a:r>
            <a:endParaRPr lang="en-CA" sz="2400" dirty="0">
              <a:effectLst/>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5"/>
              </a:rPr>
              <a:t>Arc for K8s</a:t>
            </a:r>
            <a:endParaRPr lang="en-CA" sz="2400" dirty="0">
              <a:effectLst/>
              <a:latin typeface="Calibri" panose="020F0502020204030204" pitchFamily="34" charset="0"/>
            </a:endParaRPr>
          </a:p>
          <a:p>
            <a:pPr marL="342900" indent="-342900">
              <a:buFont typeface="Arial" panose="020B0604020202020204" pitchFamily="34" charset="0"/>
              <a:buChar char="•"/>
            </a:pPr>
            <a:r>
              <a:rPr lang="en-CA" dirty="0">
                <a:latin typeface="Calibri" panose="020F0502020204030204" pitchFamily="34" charset="0"/>
                <a:hlinkClick r:id="rId6"/>
              </a:rPr>
              <a:t>App Gateway Ingress Controller add-on</a:t>
            </a:r>
            <a:endParaRPr lang="en-CA" sz="2400" dirty="0">
              <a:effectLst/>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7"/>
              </a:rPr>
              <a:t>Just in Time Access Support</a:t>
            </a:r>
            <a:endParaRPr lang="en-CA" sz="2400" dirty="0">
              <a:effectLst/>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8"/>
              </a:rPr>
              <a:t>Confidential computing nodes </a:t>
            </a:r>
            <a:endParaRPr lang="en-CA" sz="2400" dirty="0">
              <a:effectLst/>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9"/>
              </a:rPr>
              <a:t>Custom Weblogic containers</a:t>
            </a:r>
            <a:endParaRPr lang="en-CA" dirty="0">
              <a:latin typeface="Calibri" panose="020F0502020204030204" pitchFamily="34" charset="0"/>
            </a:endParaRPr>
          </a:p>
          <a:p>
            <a:pPr marL="342900" indent="-342900">
              <a:buFont typeface="Arial" panose="020B0604020202020204" pitchFamily="34" charset="0"/>
              <a:buChar char="•"/>
            </a:pPr>
            <a:r>
              <a:rPr lang="en-CA" sz="2400" dirty="0">
                <a:effectLst/>
                <a:latin typeface="Calibri" panose="020F0502020204030204" pitchFamily="34" charset="0"/>
                <a:hlinkClick r:id="rId10"/>
              </a:rPr>
              <a:t>Persistent Volume Monitoring</a:t>
            </a:r>
            <a:endParaRPr lang="en-CA" sz="2400" dirty="0">
              <a:effectLst/>
              <a:latin typeface="Calibri" panose="020F0502020204030204" pitchFamily="34" charset="0"/>
            </a:endParaRPr>
          </a:p>
          <a:p>
            <a:pPr algn="l"/>
            <a:endParaRPr lang="en-US" b="0" i="0" u="none" strike="noStrike" dirty="0">
              <a:solidFill>
                <a:srgbClr val="000000"/>
              </a:solidFill>
              <a:effectLst/>
              <a:latin typeface="-webkit-standard"/>
            </a:endParaRPr>
          </a:p>
          <a:p>
            <a:pPr algn="l"/>
            <a:r>
              <a:rPr lang="en-US" b="0" i="0" u="none" strike="noStrike" dirty="0">
                <a:solidFill>
                  <a:srgbClr val="000000"/>
                </a:solidFill>
                <a:effectLst/>
                <a:latin typeface="-webkit-standard"/>
              </a:rPr>
              <a:t>Public Preview:</a:t>
            </a:r>
          </a:p>
          <a:p>
            <a:pPr marL="342900" indent="-342900" algn="l">
              <a:buFont typeface="Arial" panose="020B0604020202020204" pitchFamily="34" charset="0"/>
              <a:buChar char="•"/>
            </a:pPr>
            <a:r>
              <a:rPr lang="en-CA" sz="2400" dirty="0">
                <a:effectLst/>
                <a:latin typeface="Calibri" panose="020F0502020204030204" pitchFamily="34" charset="0"/>
                <a:hlinkClick r:id="rId11"/>
              </a:rPr>
              <a:t>Calico on Windows Server </a:t>
            </a:r>
            <a:endParaRPr lang="en-CA" sz="2400" dirty="0">
              <a:effectLst/>
              <a:latin typeface="Calibri" panose="020F0502020204030204" pitchFamily="34" charset="0"/>
            </a:endParaRPr>
          </a:p>
          <a:p>
            <a:pPr marL="342900" indent="-342900" algn="l">
              <a:buFont typeface="Arial" panose="020B0604020202020204" pitchFamily="34" charset="0"/>
              <a:buChar char="•"/>
            </a:pPr>
            <a:r>
              <a:rPr lang="en-CA" sz="2400" dirty="0">
                <a:effectLst/>
                <a:latin typeface="Calibri" panose="020F0502020204030204" pitchFamily="34" charset="0"/>
                <a:hlinkClick r:id="rId12"/>
              </a:rPr>
              <a:t>Planned Maintenance window </a:t>
            </a:r>
            <a:endParaRPr lang="en-CA" sz="2400" dirty="0">
              <a:effectLst/>
              <a:latin typeface="Calibri" panose="020F0502020204030204" pitchFamily="34" charset="0"/>
            </a:endParaRPr>
          </a:p>
          <a:p>
            <a:pPr marL="342900" indent="-342900" algn="l">
              <a:buFont typeface="Arial" panose="020B0604020202020204" pitchFamily="34" charset="0"/>
              <a:buChar char="•"/>
            </a:pPr>
            <a:r>
              <a:rPr lang="en-CA" sz="2400" dirty="0">
                <a:effectLst/>
                <a:latin typeface="Calibri" panose="020F0502020204030204" pitchFamily="34" charset="0"/>
                <a:hlinkClick r:id="rId13"/>
              </a:rPr>
              <a:t>Dynamic IP Allocation</a:t>
            </a:r>
            <a:endParaRPr lang="en-CA" sz="2400" dirty="0">
              <a:effectLst/>
              <a:latin typeface="Calibri" panose="020F0502020204030204" pitchFamily="34" charset="0"/>
            </a:endParaRPr>
          </a:p>
          <a:p>
            <a:pPr marL="342900" indent="-342900" algn="l">
              <a:buFont typeface="Arial" panose="020B0604020202020204" pitchFamily="34" charset="0"/>
              <a:buChar char="•"/>
            </a:pPr>
            <a:r>
              <a:rPr lang="en-CA" dirty="0" err="1">
                <a:latin typeface="Calibri" panose="020F0502020204030204" pitchFamily="34" charset="0"/>
                <a:hlinkClick r:id="rId14"/>
              </a:rPr>
              <a:t>Kubenet</a:t>
            </a:r>
            <a:r>
              <a:rPr lang="en-CA" dirty="0">
                <a:latin typeface="Calibri" panose="020F0502020204030204" pitchFamily="34" charset="0"/>
                <a:hlinkClick r:id="rId14"/>
              </a:rPr>
              <a:t> Support for Pod Identity</a:t>
            </a:r>
            <a:endParaRPr lang="en-US" dirty="0">
              <a:solidFill>
                <a:srgbClr val="000000"/>
              </a:solidFill>
              <a:latin typeface="-webkit-standard"/>
            </a:endParaRPr>
          </a:p>
          <a:p>
            <a:pPr algn="l"/>
            <a:endParaRPr lang="en-US" dirty="0">
              <a:solidFill>
                <a:srgbClr val="000000"/>
              </a:solidFill>
              <a:latin typeface="-webkit-standard"/>
            </a:endParaRPr>
          </a:p>
          <a:p>
            <a:endParaRPr lang="en-US" dirty="0"/>
          </a:p>
        </p:txBody>
      </p:sp>
      <p:sp>
        <p:nvSpPr>
          <p:cNvPr id="5" name="Rectangle 4">
            <a:extLst>
              <a:ext uri="{FF2B5EF4-FFF2-40B4-BE49-F238E27FC236}">
                <a16:creationId xmlns:a16="http://schemas.microsoft.com/office/drawing/2014/main" id="{F598BFCC-39F9-DF48-82CE-3160AFA05A47}"/>
              </a:ext>
            </a:extLst>
          </p:cNvPr>
          <p:cNvSpPr/>
          <p:nvPr/>
        </p:nvSpPr>
        <p:spPr>
          <a:xfrm>
            <a:off x="10365243" y="6116935"/>
            <a:ext cx="1772408" cy="461665"/>
          </a:xfrm>
          <a:prstGeom prst="rect">
            <a:avLst/>
          </a:prstGeom>
        </p:spPr>
        <p:txBody>
          <a:bodyPr wrap="none">
            <a:spAutoFit/>
          </a:bodyPr>
          <a:lstStyle/>
          <a:p>
            <a:r>
              <a:rPr lang="en-US" sz="2400" dirty="0">
                <a:solidFill>
                  <a:srgbClr val="000000"/>
                </a:solidFill>
                <a:latin typeface="-webkit-standard"/>
              </a:rPr>
              <a:t>…and more! </a:t>
            </a:r>
          </a:p>
        </p:txBody>
      </p:sp>
    </p:spTree>
    <p:extLst>
      <p:ext uri="{BB962C8B-B14F-4D97-AF65-F5344CB8AC3E}">
        <p14:creationId xmlns:p14="http://schemas.microsoft.com/office/powerpoint/2010/main" val="4227272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6783" y="2648726"/>
            <a:ext cx="9823498" cy="1828800"/>
          </a:xfrm>
        </p:spPr>
        <p:txBody>
          <a:bodyPr/>
          <a:lstStyle/>
          <a:p>
            <a:r>
              <a:rPr lang="en-US" dirty="0"/>
              <a:t>Ecosystem Updates</a:t>
            </a:r>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3"/>
          <a:stretch>
            <a:fillRect/>
          </a:stretch>
        </p:blipFill>
        <p:spPr>
          <a:xfrm>
            <a:off x="10330349" y="5924770"/>
            <a:ext cx="1981372" cy="890093"/>
          </a:xfrm>
          <a:prstGeom prst="rect">
            <a:avLst/>
          </a:prstGeom>
        </p:spPr>
      </p:pic>
    </p:spTree>
    <p:extLst>
      <p:ext uri="{BB962C8B-B14F-4D97-AF65-F5344CB8AC3E}">
        <p14:creationId xmlns:p14="http://schemas.microsoft.com/office/powerpoint/2010/main" val="71678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etch">
            <a:extLst>
              <a:ext uri="{FF2B5EF4-FFF2-40B4-BE49-F238E27FC236}">
                <a16:creationId xmlns:a16="http://schemas.microsoft.com/office/drawing/2014/main" id="{0F9C53FA-BD45-924F-A83C-870C34882A23}"/>
              </a:ext>
            </a:extLst>
          </p:cNvPr>
          <p:cNvPicPr>
            <a:picLocks noGrp="1" noChangeAspect="1" noChangeArrowheads="1"/>
          </p:cNvPicPr>
          <p:nvPr>
            <p:ph sz="quarter" idx="25"/>
          </p:nvPr>
        </p:nvPicPr>
        <p:blipFill>
          <a:blip r:embed="rId3">
            <a:extLst>
              <a:ext uri="{28A0092B-C50C-407E-A947-70E740481C1C}">
                <a14:useLocalDpi xmlns:a14="http://schemas.microsoft.com/office/drawing/2010/main" val="0"/>
              </a:ext>
            </a:extLst>
          </a:blip>
          <a:stretch>
            <a:fillRect/>
          </a:stretch>
        </p:blipFill>
        <p:spPr bwMode="auto">
          <a:xfrm>
            <a:off x="513370" y="2201863"/>
            <a:ext cx="1630735"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36B098C8-1382-2849-ACA4-CDC62FFCB292}"/>
              </a:ext>
            </a:extLst>
          </p:cNvPr>
          <p:cNvSpPr>
            <a:spLocks noGrp="1"/>
          </p:cNvSpPr>
          <p:nvPr>
            <p:ph type="title"/>
          </p:nvPr>
        </p:nvSpPr>
        <p:spPr/>
        <p:txBody>
          <a:bodyPr/>
          <a:lstStyle/>
          <a:p>
            <a:r>
              <a:rPr lang="en-US"/>
              <a:t>Open Source and Ecosystem call outs</a:t>
            </a:r>
          </a:p>
        </p:txBody>
      </p:sp>
      <p:sp>
        <p:nvSpPr>
          <p:cNvPr id="40" name="Text Placeholder 39">
            <a:extLst>
              <a:ext uri="{FF2B5EF4-FFF2-40B4-BE49-F238E27FC236}">
                <a16:creationId xmlns:a16="http://schemas.microsoft.com/office/drawing/2014/main" id="{C0ED116D-E9CF-D94B-8F65-777A3C77A912}"/>
              </a:ext>
            </a:extLst>
          </p:cNvPr>
          <p:cNvSpPr>
            <a:spLocks noGrp="1"/>
          </p:cNvSpPr>
          <p:nvPr>
            <p:ph type="body" sz="quarter" idx="11"/>
          </p:nvPr>
        </p:nvSpPr>
        <p:spPr/>
        <p:txBody>
          <a:bodyPr/>
          <a:lstStyle/>
          <a:p>
            <a:r>
              <a:rPr lang="en-US" dirty="0">
                <a:hlinkClick r:id="rId4"/>
              </a:rPr>
              <a:t>Canary Deployments made easy using Ketch</a:t>
            </a:r>
            <a:endParaRPr lang="en-US" dirty="0"/>
          </a:p>
          <a:p>
            <a:pPr marL="285750" indent="-285750">
              <a:buFont typeface="Arial" panose="020B0604020202020204" pitchFamily="34" charset="0"/>
              <a:buChar char="•"/>
            </a:pPr>
            <a:r>
              <a:rPr lang="en-US" dirty="0">
                <a:solidFill>
                  <a:schemeClr val="tx1"/>
                </a:solidFill>
              </a:rPr>
              <a:t>Deploy &amp; managed K8s apps without </a:t>
            </a:r>
            <a:r>
              <a:rPr lang="en-US" dirty="0" err="1">
                <a:solidFill>
                  <a:schemeClr val="tx1"/>
                </a:solidFill>
              </a:rPr>
              <a:t>Yaml</a:t>
            </a:r>
            <a:endParaRPr lang="en-US" dirty="0">
              <a:solidFill>
                <a:schemeClr val="tx1"/>
              </a:solidFill>
            </a:endParaRPr>
          </a:p>
          <a:p>
            <a:endParaRPr lang="en-US" dirty="0"/>
          </a:p>
        </p:txBody>
      </p:sp>
      <p:sp>
        <p:nvSpPr>
          <p:cNvPr id="3" name="Text Placeholder 2">
            <a:extLst>
              <a:ext uri="{FF2B5EF4-FFF2-40B4-BE49-F238E27FC236}">
                <a16:creationId xmlns:a16="http://schemas.microsoft.com/office/drawing/2014/main" id="{69C35DD8-3F45-944C-A4F9-0C5282DB63F2}"/>
              </a:ext>
            </a:extLst>
          </p:cNvPr>
          <p:cNvSpPr>
            <a:spLocks noGrp="1"/>
          </p:cNvSpPr>
          <p:nvPr>
            <p:ph type="body" sz="quarter" idx="15"/>
          </p:nvPr>
        </p:nvSpPr>
        <p:spPr/>
        <p:txBody>
          <a:bodyPr/>
          <a:lstStyle/>
          <a:p>
            <a:r>
              <a:rPr lang="en-US" dirty="0">
                <a:hlinkClick r:id="rId5"/>
              </a:rPr>
              <a:t>Meet Brigade 2</a:t>
            </a:r>
            <a:endParaRPr lang="en-US" dirty="0"/>
          </a:p>
          <a:p>
            <a:pPr marL="285750" indent="-285750">
              <a:buFont typeface="Arial" panose="020B0604020202020204" pitchFamily="34" charset="0"/>
              <a:buChar char="•"/>
            </a:pPr>
            <a:r>
              <a:rPr lang="en-CA" dirty="0">
                <a:solidFill>
                  <a:schemeClr val="tx1"/>
                </a:solidFill>
              </a:rPr>
              <a:t>Brigade v2.0.0-alpha.1 release</a:t>
            </a:r>
          </a:p>
          <a:p>
            <a:pPr marL="285750" indent="-285750">
              <a:buFont typeface="Arial" panose="020B0604020202020204" pitchFamily="34" charset="0"/>
              <a:buChar char="•"/>
            </a:pPr>
            <a:r>
              <a:rPr lang="en-US" dirty="0">
                <a:solidFill>
                  <a:schemeClr val="tx1"/>
                </a:solidFill>
              </a:rPr>
              <a:t>Run scriptable, automated tasks in your cluster</a:t>
            </a:r>
          </a:p>
        </p:txBody>
      </p:sp>
      <p:sp>
        <p:nvSpPr>
          <p:cNvPr id="42" name="Text Placeholder 41">
            <a:extLst>
              <a:ext uri="{FF2B5EF4-FFF2-40B4-BE49-F238E27FC236}">
                <a16:creationId xmlns:a16="http://schemas.microsoft.com/office/drawing/2014/main" id="{460B8E66-BA9C-694D-AD2C-0D2382F6AE75}"/>
              </a:ext>
            </a:extLst>
          </p:cNvPr>
          <p:cNvSpPr>
            <a:spLocks noGrp="1"/>
          </p:cNvSpPr>
          <p:nvPr>
            <p:ph type="body" sz="quarter" idx="17"/>
          </p:nvPr>
        </p:nvSpPr>
        <p:spPr/>
        <p:txBody>
          <a:bodyPr/>
          <a:lstStyle/>
          <a:p>
            <a:r>
              <a:rPr lang="en-US" dirty="0">
                <a:hlinkClick r:id="rId6"/>
              </a:rPr>
              <a:t>10 Kubernetes Security Context Settings you should understand</a:t>
            </a:r>
            <a:endParaRPr lang="en-US" dirty="0"/>
          </a:p>
          <a:p>
            <a:pPr marL="285750" indent="-285750">
              <a:buFont typeface="Arial" panose="020B0604020202020204" pitchFamily="34" charset="0"/>
              <a:buChar char="•"/>
            </a:pPr>
            <a:r>
              <a:rPr lang="en-US" dirty="0" err="1">
                <a:solidFill>
                  <a:schemeClr val="tx1"/>
                </a:solidFill>
              </a:rPr>
              <a:t>Cheatsheet</a:t>
            </a:r>
            <a:r>
              <a:rPr lang="en-US" dirty="0">
                <a:solidFill>
                  <a:schemeClr val="tx1"/>
                </a:solidFill>
              </a:rPr>
              <a:t> from </a:t>
            </a:r>
            <a:r>
              <a:rPr lang="en-US" dirty="0" err="1">
                <a:solidFill>
                  <a:schemeClr val="tx1"/>
                </a:solidFill>
              </a:rPr>
              <a:t>Snyk</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Deep dive into </a:t>
            </a:r>
            <a:r>
              <a:rPr lang="en-US" dirty="0" err="1">
                <a:solidFill>
                  <a:schemeClr val="tx1"/>
                </a:solidFill>
              </a:rPr>
              <a:t>securityContext</a:t>
            </a:r>
            <a:r>
              <a:rPr lang="en-US" dirty="0">
                <a:solidFill>
                  <a:schemeClr val="tx1"/>
                </a:solidFill>
              </a:rPr>
              <a:t> settings like </a:t>
            </a:r>
            <a:r>
              <a:rPr lang="en-US" dirty="0" err="1">
                <a:solidFill>
                  <a:schemeClr val="tx1"/>
                </a:solidFill>
              </a:rPr>
              <a:t>runAsUser</a:t>
            </a: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sp>
        <p:nvSpPr>
          <p:cNvPr id="43" name="Text Placeholder 42">
            <a:extLst>
              <a:ext uri="{FF2B5EF4-FFF2-40B4-BE49-F238E27FC236}">
                <a16:creationId xmlns:a16="http://schemas.microsoft.com/office/drawing/2014/main" id="{35F3B9BB-561A-B94C-96D1-53AD342C09C5}"/>
              </a:ext>
            </a:extLst>
          </p:cNvPr>
          <p:cNvSpPr>
            <a:spLocks noGrp="1"/>
          </p:cNvSpPr>
          <p:nvPr>
            <p:ph type="body" sz="quarter" idx="19"/>
          </p:nvPr>
        </p:nvSpPr>
        <p:spPr/>
        <p:txBody>
          <a:bodyPr/>
          <a:lstStyle/>
          <a:p>
            <a:r>
              <a:rPr lang="en-US" dirty="0">
                <a:hlinkClick r:id="rId7"/>
              </a:rPr>
              <a:t>Kubernetes Infrastructure: Know the Inner Dev Loop</a:t>
            </a:r>
            <a:endParaRPr lang="en-US" dirty="0"/>
          </a:p>
          <a:p>
            <a:pPr marL="285750" indent="-285750">
              <a:buFont typeface="Arial" panose="020B0604020202020204" pitchFamily="34" charset="0"/>
              <a:buChar char="•"/>
            </a:pPr>
            <a:r>
              <a:rPr lang="en-US" dirty="0">
                <a:solidFill>
                  <a:schemeClr val="tx1"/>
                </a:solidFill>
              </a:rPr>
              <a:t>What’s important in inner-loop k8s dev</a:t>
            </a:r>
          </a:p>
          <a:p>
            <a:pPr marL="285750" indent="-285750">
              <a:buFont typeface="Arial" panose="020B0604020202020204" pitchFamily="34" charset="0"/>
              <a:buChar char="•"/>
            </a:pPr>
            <a:r>
              <a:rPr lang="en-US" dirty="0">
                <a:solidFill>
                  <a:schemeClr val="tx1"/>
                </a:solidFill>
              </a:rPr>
              <a:t>Tool comparison</a:t>
            </a:r>
          </a:p>
          <a:p>
            <a:pPr marL="285750" indent="-285750">
              <a:buFont typeface="Arial" panose="020B0604020202020204" pitchFamily="34" charset="0"/>
              <a:buChar char="•"/>
            </a:pPr>
            <a:r>
              <a:rPr lang="en-US" dirty="0">
                <a:solidFill>
                  <a:schemeClr val="tx1"/>
                </a:solidFill>
                <a:hlinkClick r:id="rId8"/>
              </a:rPr>
              <a:t>Bridge to Kubernetes </a:t>
            </a:r>
            <a:endParaRPr lang="en-US" dirty="0">
              <a:solidFill>
                <a:schemeClr val="tx1"/>
              </a:solidFill>
            </a:endParaRPr>
          </a:p>
        </p:txBody>
      </p:sp>
      <p:sp>
        <p:nvSpPr>
          <p:cNvPr id="2" name="Text Placeholder 1">
            <a:extLst>
              <a:ext uri="{FF2B5EF4-FFF2-40B4-BE49-F238E27FC236}">
                <a16:creationId xmlns:a16="http://schemas.microsoft.com/office/drawing/2014/main" id="{CACF824C-B08B-AC4A-9549-565AF41A91C2}"/>
              </a:ext>
            </a:extLst>
          </p:cNvPr>
          <p:cNvSpPr>
            <a:spLocks noGrp="1"/>
          </p:cNvSpPr>
          <p:nvPr>
            <p:ph type="body" sz="quarter" idx="21"/>
          </p:nvPr>
        </p:nvSpPr>
        <p:spPr>
          <a:xfrm>
            <a:off x="8308659" y="3230880"/>
            <a:ext cx="1727200" cy="2637517"/>
          </a:xfrm>
        </p:spPr>
        <p:txBody>
          <a:bodyPr vert="horz" wrap="square" lIns="0" tIns="0" rIns="0" bIns="0" rtlCol="0" anchor="t">
            <a:spAutoFit/>
          </a:bodyPr>
          <a:lstStyle/>
          <a:p>
            <a:r>
              <a:rPr lang="en-US">
                <a:cs typeface="Segoe UI Semibold"/>
              </a:rPr>
              <a:t>$75 for Standard Conference Pass</a:t>
            </a:r>
          </a:p>
          <a:p>
            <a:r>
              <a:rPr lang="en-US">
                <a:cs typeface="Segoe UI Semibold"/>
              </a:rPr>
              <a:t>Keynotes Free of charge</a:t>
            </a:r>
          </a:p>
          <a:p>
            <a:r>
              <a:rPr lang="en-US">
                <a:cs typeface="Segoe UI Semibold"/>
              </a:rPr>
              <a:t>20+ Co-Located Events</a:t>
            </a:r>
          </a:p>
          <a:p>
            <a:endParaRPr lang="en-US">
              <a:cs typeface="Segoe UI Semibold"/>
            </a:endParaRPr>
          </a:p>
          <a:p>
            <a:endParaRPr lang="en-US">
              <a:cs typeface="Segoe UI Semibold"/>
            </a:endParaRPr>
          </a:p>
          <a:p>
            <a:endParaRPr lang="en-US">
              <a:cs typeface="Segoe UI Semibold"/>
            </a:endParaRPr>
          </a:p>
        </p:txBody>
      </p:sp>
      <p:sp>
        <p:nvSpPr>
          <p:cNvPr id="4" name="Text Placeholder 3">
            <a:extLst>
              <a:ext uri="{FF2B5EF4-FFF2-40B4-BE49-F238E27FC236}">
                <a16:creationId xmlns:a16="http://schemas.microsoft.com/office/drawing/2014/main" id="{EE8EBED9-04BF-D248-AB9C-8D5C19DA51FE}"/>
              </a:ext>
            </a:extLst>
          </p:cNvPr>
          <p:cNvSpPr>
            <a:spLocks noGrp="1"/>
          </p:cNvSpPr>
          <p:nvPr>
            <p:ph type="body" sz="quarter" idx="23"/>
          </p:nvPr>
        </p:nvSpPr>
        <p:spPr>
          <a:xfrm>
            <a:off x="10269538" y="3230880"/>
            <a:ext cx="1727200" cy="1367939"/>
          </a:xfrm>
        </p:spPr>
        <p:txBody>
          <a:bodyPr vert="horz" wrap="square" lIns="0" tIns="0" rIns="0" bIns="0" rtlCol="0" anchor="t">
            <a:spAutoFit/>
          </a:bodyPr>
          <a:lstStyle/>
          <a:p>
            <a:r>
              <a:rPr lang="en-US" dirty="0" err="1">
                <a:ea typeface="+mj-lt"/>
                <a:cs typeface="+mj-lt"/>
              </a:rPr>
              <a:t>Kubestriker</a:t>
            </a:r>
            <a:r>
              <a:rPr lang="en-US" dirty="0">
                <a:ea typeface="+mj-lt"/>
                <a:cs typeface="+mj-lt"/>
              </a:rPr>
              <a:t> performs numerous in depth checks on </a:t>
            </a:r>
            <a:r>
              <a:rPr lang="en-US" dirty="0" err="1">
                <a:ea typeface="+mj-lt"/>
                <a:cs typeface="+mj-lt"/>
              </a:rPr>
              <a:t>kubernetes</a:t>
            </a:r>
            <a:r>
              <a:rPr lang="en-US" dirty="0">
                <a:ea typeface="+mj-lt"/>
                <a:cs typeface="+mj-lt"/>
              </a:rPr>
              <a:t> infra to identify the </a:t>
            </a:r>
            <a:r>
              <a:rPr lang="en-US" b="1" dirty="0">
                <a:ea typeface="+mj-lt"/>
                <a:cs typeface="+mj-lt"/>
              </a:rPr>
              <a:t>security misconfigurations</a:t>
            </a:r>
            <a:r>
              <a:rPr lang="en-US" dirty="0">
                <a:ea typeface="+mj-lt"/>
                <a:cs typeface="+mj-lt"/>
              </a:rPr>
              <a:t> </a:t>
            </a:r>
            <a:endParaRPr lang="en-US" dirty="0">
              <a:cs typeface="Segoe UI Semibold"/>
            </a:endParaRPr>
          </a:p>
        </p:txBody>
      </p:sp>
      <p:pic>
        <p:nvPicPr>
          <p:cNvPr id="1028" name="Picture 4" descr="Brigade">
            <a:extLst>
              <a:ext uri="{FF2B5EF4-FFF2-40B4-BE49-F238E27FC236}">
                <a16:creationId xmlns:a16="http://schemas.microsoft.com/office/drawing/2014/main" id="{9E965224-FA44-BE4D-9615-230589EDAC11}"/>
              </a:ext>
            </a:extLst>
          </p:cNvPr>
          <p:cNvPicPr>
            <a:picLocks noGrp="1" noChangeAspect="1" noChangeArrowheads="1"/>
          </p:cNvPicPr>
          <p:nvPr>
            <p:ph sz="quarter" idx="26"/>
          </p:nvPr>
        </p:nvPicPr>
        <p:blipFill>
          <a:blip r:embed="rId9">
            <a:extLst>
              <a:ext uri="{28A0092B-C50C-407E-A947-70E740481C1C}">
                <a14:useLocalDpi xmlns:a14="http://schemas.microsoft.com/office/drawing/2010/main" val="0"/>
              </a:ext>
            </a:extLst>
          </a:blip>
          <a:stretch>
            <a:fillRect/>
          </a:stretch>
        </p:blipFill>
        <p:spPr bwMode="auto">
          <a:xfrm>
            <a:off x="2537995" y="2201863"/>
            <a:ext cx="150261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nyk | Developer security | Develop fast. Stay secure.">
            <a:extLst>
              <a:ext uri="{FF2B5EF4-FFF2-40B4-BE49-F238E27FC236}">
                <a16:creationId xmlns:a16="http://schemas.microsoft.com/office/drawing/2014/main" id="{0100F7A3-3E75-454E-ABB2-547CD53C48CA}"/>
              </a:ext>
            </a:extLst>
          </p:cNvPr>
          <p:cNvPicPr>
            <a:picLocks noGrp="1" noChangeAspect="1" noChangeArrowheads="1"/>
          </p:cNvPicPr>
          <p:nvPr>
            <p:ph sz="quarter" idx="27"/>
          </p:nvPr>
        </p:nvPicPr>
        <p:blipFill>
          <a:blip r:embed="rId10">
            <a:extLst>
              <a:ext uri="{28A0092B-C50C-407E-A947-70E740481C1C}">
                <a14:useLocalDpi xmlns:a14="http://schemas.microsoft.com/office/drawing/2010/main" val="0"/>
              </a:ext>
            </a:extLst>
          </a:blip>
          <a:stretch>
            <a:fillRect/>
          </a:stretch>
        </p:blipFill>
        <p:spPr bwMode="auto">
          <a:xfrm>
            <a:off x="4443676" y="2201863"/>
            <a:ext cx="1612373"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frastructure - The Inner Dev Loop">
            <a:extLst>
              <a:ext uri="{FF2B5EF4-FFF2-40B4-BE49-F238E27FC236}">
                <a16:creationId xmlns:a16="http://schemas.microsoft.com/office/drawing/2014/main" id="{4528CA9B-3BFB-A449-A67D-9F98CF08EA06}"/>
              </a:ext>
            </a:extLst>
          </p:cNvPr>
          <p:cNvPicPr>
            <a:picLocks noGrp="1" noChangeAspect="1" noChangeArrowheads="1"/>
          </p:cNvPicPr>
          <p:nvPr>
            <p:ph sz="quarter" idx="28"/>
          </p:nvPr>
        </p:nvPicPr>
        <p:blipFill>
          <a:blip r:embed="rId11">
            <a:extLst>
              <a:ext uri="{28A0092B-C50C-407E-A947-70E740481C1C}">
                <a14:useLocalDpi xmlns:a14="http://schemas.microsoft.com/office/drawing/2010/main" val="0"/>
              </a:ext>
            </a:extLst>
          </a:blip>
          <a:stretch>
            <a:fillRect/>
          </a:stretch>
        </p:blipFill>
        <p:spPr bwMode="auto">
          <a:xfrm>
            <a:off x="6399213" y="2201863"/>
            <a:ext cx="16256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A picture containing logo&#10;&#10;Description automatically generated">
            <a:extLst>
              <a:ext uri="{FF2B5EF4-FFF2-40B4-BE49-F238E27FC236}">
                <a16:creationId xmlns:a16="http://schemas.microsoft.com/office/drawing/2014/main" id="{2BF9AB17-AD8F-4002-9906-32F7F165BB50}"/>
              </a:ext>
            </a:extLst>
          </p:cNvPr>
          <p:cNvPicPr>
            <a:picLocks noGrp="1" noChangeAspect="1"/>
          </p:cNvPicPr>
          <p:nvPr>
            <p:ph sz="quarter" idx="29"/>
          </p:nvPr>
        </p:nvPicPr>
        <p:blipFill>
          <a:blip r:embed="rId12"/>
          <a:stretch>
            <a:fillRect/>
          </a:stretch>
        </p:blipFill>
        <p:spPr>
          <a:xfrm>
            <a:off x="8753876" y="2201863"/>
            <a:ext cx="836765" cy="913689"/>
          </a:xfrm>
        </p:spPr>
      </p:pic>
      <p:pic>
        <p:nvPicPr>
          <p:cNvPr id="18" name="Picture 18" descr="Logo&#10;&#10;Description automatically generated">
            <a:extLst>
              <a:ext uri="{FF2B5EF4-FFF2-40B4-BE49-F238E27FC236}">
                <a16:creationId xmlns:a16="http://schemas.microsoft.com/office/drawing/2014/main" id="{50806E44-32C7-40A4-983E-E49215AA886B}"/>
              </a:ext>
            </a:extLst>
          </p:cNvPr>
          <p:cNvPicPr>
            <a:picLocks noGrp="1" noChangeAspect="1"/>
          </p:cNvPicPr>
          <p:nvPr>
            <p:ph sz="quarter" idx="30"/>
          </p:nvPr>
        </p:nvPicPr>
        <p:blipFill>
          <a:blip r:embed="rId13"/>
          <a:stretch>
            <a:fillRect/>
          </a:stretch>
        </p:blipFill>
        <p:spPr>
          <a:xfrm>
            <a:off x="10402220" y="1901063"/>
            <a:ext cx="1294075" cy="1294403"/>
          </a:xfrm>
        </p:spPr>
      </p:pic>
      <p:sp>
        <p:nvSpPr>
          <p:cNvPr id="9" name="Text Placeholder 8">
            <a:extLst>
              <a:ext uri="{FF2B5EF4-FFF2-40B4-BE49-F238E27FC236}">
                <a16:creationId xmlns:a16="http://schemas.microsoft.com/office/drawing/2014/main" id="{E93A1924-2EAE-3F45-8F1F-DF2FF146A4A6}"/>
              </a:ext>
            </a:extLst>
          </p:cNvPr>
          <p:cNvSpPr>
            <a:spLocks noGrp="1"/>
          </p:cNvSpPr>
          <p:nvPr>
            <p:ph type="body" sz="quarter" idx="31"/>
          </p:nvPr>
        </p:nvSpPr>
        <p:spPr/>
        <p:txBody>
          <a:bodyPr/>
          <a:lstStyle/>
          <a:p>
            <a:endParaRPr lang="en-US"/>
          </a:p>
        </p:txBody>
      </p:sp>
      <p:sp>
        <p:nvSpPr>
          <p:cNvPr id="10" name="Text Placeholder 9">
            <a:extLst>
              <a:ext uri="{FF2B5EF4-FFF2-40B4-BE49-F238E27FC236}">
                <a16:creationId xmlns:a16="http://schemas.microsoft.com/office/drawing/2014/main" id="{CDCB0BC8-2D0D-2049-A9E0-E3EE8C674A51}"/>
              </a:ext>
            </a:extLst>
          </p:cNvPr>
          <p:cNvSpPr>
            <a:spLocks noGrp="1"/>
          </p:cNvSpPr>
          <p:nvPr>
            <p:ph type="body" sz="quarter" idx="32"/>
          </p:nvPr>
        </p:nvSpPr>
        <p:spPr/>
        <p:txBody>
          <a:bodyPr/>
          <a:lstStyle/>
          <a:p>
            <a:endParaRPr lang="en-US"/>
          </a:p>
        </p:txBody>
      </p:sp>
      <p:sp>
        <p:nvSpPr>
          <p:cNvPr id="11" name="Text Placeholder 10">
            <a:extLst>
              <a:ext uri="{FF2B5EF4-FFF2-40B4-BE49-F238E27FC236}">
                <a16:creationId xmlns:a16="http://schemas.microsoft.com/office/drawing/2014/main" id="{87A18DC1-2184-B147-B384-5F53FC65BB64}"/>
              </a:ext>
            </a:extLst>
          </p:cNvPr>
          <p:cNvSpPr>
            <a:spLocks noGrp="1"/>
          </p:cNvSpPr>
          <p:nvPr>
            <p:ph type="body" sz="quarter" idx="33"/>
          </p:nvPr>
        </p:nvSpPr>
        <p:spPr/>
        <p:txBody>
          <a:bodyPr/>
          <a:lstStyle/>
          <a:p>
            <a:endParaRPr lang="en-US"/>
          </a:p>
        </p:txBody>
      </p:sp>
      <p:sp>
        <p:nvSpPr>
          <p:cNvPr id="12" name="Text Placeholder 11">
            <a:extLst>
              <a:ext uri="{FF2B5EF4-FFF2-40B4-BE49-F238E27FC236}">
                <a16:creationId xmlns:a16="http://schemas.microsoft.com/office/drawing/2014/main" id="{7FC5C6A1-25AC-D046-92C1-8203DB4139FF}"/>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9BA5B90A-9899-844E-8A60-F60A8F468C56}"/>
              </a:ext>
            </a:extLst>
          </p:cNvPr>
          <p:cNvSpPr>
            <a:spLocks noGrp="1"/>
          </p:cNvSpPr>
          <p:nvPr>
            <p:ph type="body" sz="quarter" idx="35"/>
          </p:nvPr>
        </p:nvSpPr>
        <p:spPr/>
        <p:txBody>
          <a:bodyPr/>
          <a:lstStyle/>
          <a:p>
            <a:endParaRPr lang="en-US"/>
          </a:p>
        </p:txBody>
      </p:sp>
      <p:sp>
        <p:nvSpPr>
          <p:cNvPr id="14" name="Text Placeholder 13">
            <a:extLst>
              <a:ext uri="{FF2B5EF4-FFF2-40B4-BE49-F238E27FC236}">
                <a16:creationId xmlns:a16="http://schemas.microsoft.com/office/drawing/2014/main" id="{2E748EFE-5678-864C-88E9-60725C13AF94}"/>
              </a:ext>
            </a:extLst>
          </p:cNvPr>
          <p:cNvSpPr>
            <a:spLocks noGrp="1"/>
          </p:cNvSpPr>
          <p:nvPr>
            <p:ph type="body" sz="quarter" idx="36"/>
          </p:nvPr>
        </p:nvSpPr>
        <p:spPr/>
        <p:txBody>
          <a:bodyPr/>
          <a:lstStyle/>
          <a:p>
            <a:endParaRPr lang="en-US"/>
          </a:p>
        </p:txBody>
      </p:sp>
      <p:sp>
        <p:nvSpPr>
          <p:cNvPr id="6" name="Footer Placeholder 5">
            <a:extLst>
              <a:ext uri="{FF2B5EF4-FFF2-40B4-BE49-F238E27FC236}">
                <a16:creationId xmlns:a16="http://schemas.microsoft.com/office/drawing/2014/main" id="{944EE178-58D8-F24F-A81E-06B1044E06FA}"/>
              </a:ext>
            </a:extLst>
          </p:cNvPr>
          <p:cNvSpPr>
            <a:spLocks noGrp="1"/>
          </p:cNvSpPr>
          <p:nvPr>
            <p:ph type="ftr" sz="quarter" idx="3"/>
          </p:nvPr>
        </p:nvSpPr>
        <p:spPr/>
        <p:txBody>
          <a:bodyPr/>
          <a:lstStyle/>
          <a:p>
            <a:pPr lvl="0"/>
            <a:r>
              <a:rPr lang="en-US" noProof="0" dirty="0"/>
              <a:t>© Microsoft Corporation                                                                                  								                                Azure </a:t>
            </a:r>
          </a:p>
        </p:txBody>
      </p:sp>
      <p:sp>
        <p:nvSpPr>
          <p:cNvPr id="45" name="TextBox 44">
            <a:extLst>
              <a:ext uri="{FF2B5EF4-FFF2-40B4-BE49-F238E27FC236}">
                <a16:creationId xmlns:a16="http://schemas.microsoft.com/office/drawing/2014/main" id="{478279E8-F473-AB41-A27F-A4A3F7BEBB90}"/>
              </a:ext>
            </a:extLst>
          </p:cNvPr>
          <p:cNvSpPr txBox="1"/>
          <p:nvPr/>
        </p:nvSpPr>
        <p:spPr>
          <a:xfrm>
            <a:off x="3235434" y="2604080"/>
            <a:ext cx="369345"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692501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A0E74-B650-4FD3-B03E-324946D591F4}"/>
              </a:ext>
            </a:extLst>
          </p:cNvPr>
          <p:cNvSpPr>
            <a:spLocks noGrp="1"/>
          </p:cNvSpPr>
          <p:nvPr>
            <p:ph type="title"/>
          </p:nvPr>
        </p:nvSpPr>
        <p:spPr>
          <a:xfrm>
            <a:off x="447601" y="2648846"/>
            <a:ext cx="9822105" cy="1828541"/>
          </a:xfrm>
        </p:spPr>
        <p:txBody>
          <a:bodyPr/>
          <a:lstStyle/>
          <a:p>
            <a:r>
              <a:rPr lang="en-US" dirty="0" err="1"/>
              <a:t>Dapr</a:t>
            </a:r>
            <a:r>
              <a:rPr lang="en-US" dirty="0"/>
              <a:t> on AKS </a:t>
            </a:r>
            <a:br>
              <a:rPr lang="en-US" dirty="0"/>
            </a:br>
            <a:endParaRPr lang="en-US" dirty="0"/>
          </a:p>
        </p:txBody>
      </p:sp>
      <p:pic>
        <p:nvPicPr>
          <p:cNvPr id="6" name="Picture 5">
            <a:extLst>
              <a:ext uri="{FF2B5EF4-FFF2-40B4-BE49-F238E27FC236}">
                <a16:creationId xmlns:a16="http://schemas.microsoft.com/office/drawing/2014/main" id="{F499F3BD-978F-477D-A101-093139CA826E}"/>
              </a:ext>
            </a:extLst>
          </p:cNvPr>
          <p:cNvPicPr>
            <a:picLocks noChangeAspect="1"/>
          </p:cNvPicPr>
          <p:nvPr/>
        </p:nvPicPr>
        <p:blipFill>
          <a:blip r:embed="rId3"/>
          <a:stretch>
            <a:fillRect/>
          </a:stretch>
        </p:blipFill>
        <p:spPr>
          <a:xfrm>
            <a:off x="10329766" y="5924426"/>
            <a:ext cx="1981091" cy="889967"/>
          </a:xfrm>
          <a:prstGeom prst="rect">
            <a:avLst/>
          </a:prstGeom>
        </p:spPr>
      </p:pic>
    </p:spTree>
    <p:extLst>
      <p:ext uri="{BB962C8B-B14F-4D97-AF65-F5344CB8AC3E}">
        <p14:creationId xmlns:p14="http://schemas.microsoft.com/office/powerpoint/2010/main" val="30366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6.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addc9f2-191d-4a01-9eab-7967098255b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0DBC78DF56D124EB1A5F3CA3264E282" ma:contentTypeVersion="17" ma:contentTypeDescription="Create a new document." ma:contentTypeScope="" ma:versionID="6c98b9390f0f5253a4e796e6185ad246">
  <xsd:schema xmlns:xsd="http://www.w3.org/2001/XMLSchema" xmlns:xs="http://www.w3.org/2001/XMLSchema" xmlns:p="http://schemas.microsoft.com/office/2006/metadata/properties" xmlns:ns1="http://schemas.microsoft.com/sharepoint/v3" xmlns:ns3="8db5dfc9-cbd0-4979-ba1e-989d2c624080" xmlns:ns4="baddc9f2-191d-4a01-9eab-7967098255b0" targetNamespace="http://schemas.microsoft.com/office/2006/metadata/properties" ma:root="true" ma:fieldsID="8e64fb3d078eef9bb9a63280f205a366" ns1:_="" ns3:_="" ns4:_="">
    <xsd:import namespace="http://schemas.microsoft.com/sharepoint/v3"/>
    <xsd:import namespace="8db5dfc9-cbd0-4979-ba1e-989d2c624080"/>
    <xsd:import namespace="baddc9f2-191d-4a01-9eab-7967098255b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b5dfc9-cbd0-4979-ba1e-989d2c6240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addc9f2-191d-4a01-9eab-7967098255b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A98862-5FBE-46A2-8166-5D40E5585333}">
  <ds:schemaRefs>
    <ds:schemaRef ds:uri="http://purl.org/dc/dcmitype/"/>
    <ds:schemaRef ds:uri="http://purl.org/dc/elements/1.1/"/>
    <ds:schemaRef ds:uri="http://schemas.microsoft.com/office/2006/documentManagement/types"/>
    <ds:schemaRef ds:uri="http://www.w3.org/XML/1998/namespace"/>
    <ds:schemaRef ds:uri="http://schemas.microsoft.com/office/2006/metadata/properties"/>
    <ds:schemaRef ds:uri="http://purl.org/dc/terms/"/>
    <ds:schemaRef ds:uri="baddc9f2-191d-4a01-9eab-7967098255b0"/>
    <ds:schemaRef ds:uri="http://schemas.microsoft.com/sharepoint/v3"/>
    <ds:schemaRef ds:uri="http://schemas.microsoft.com/office/infopath/2007/PartnerControls"/>
    <ds:schemaRef ds:uri="http://schemas.openxmlformats.org/package/2006/metadata/core-properties"/>
    <ds:schemaRef ds:uri="8db5dfc9-cbd0-4979-ba1e-989d2c624080"/>
  </ds:schemaRefs>
</ds:datastoreItem>
</file>

<file path=customXml/itemProps2.xml><?xml version="1.0" encoding="utf-8"?>
<ds:datastoreItem xmlns:ds="http://schemas.openxmlformats.org/officeDocument/2006/customXml" ds:itemID="{2C6DB646-6A3A-4D0B-8CD7-F0560B63061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8db5dfc9-cbd0-4979-ba1e-989d2c624080"/>
    <ds:schemaRef ds:uri="baddc9f2-191d-4a01-9eab-7967098255b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5B5D8E-0E7A-40AA-BDF8-29A7C4CAE70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4445</Words>
  <Application>Microsoft Macintosh PowerPoint</Application>
  <PresentationFormat>Custom</PresentationFormat>
  <Paragraphs>740</Paragraphs>
  <Slides>29</Slides>
  <Notes>23</Notes>
  <HiddenSlides>0</HiddenSlides>
  <MMClips>0</MMClips>
  <ScaleCrop>false</ScaleCrop>
  <HeadingPairs>
    <vt:vector size="6" baseType="variant">
      <vt:variant>
        <vt:lpstr>Fonts Used</vt:lpstr>
      </vt:variant>
      <vt:variant>
        <vt:i4>18</vt:i4>
      </vt:variant>
      <vt:variant>
        <vt:lpstr>Theme</vt:lpstr>
      </vt:variant>
      <vt:variant>
        <vt:i4>8</vt:i4>
      </vt:variant>
      <vt:variant>
        <vt:lpstr>Slide Titles</vt:lpstr>
      </vt:variant>
      <vt:variant>
        <vt:i4>29</vt:i4>
      </vt:variant>
    </vt:vector>
  </HeadingPairs>
  <TitlesOfParts>
    <vt:vector size="55" baseType="lpstr">
      <vt:lpstr>-apple-system</vt:lpstr>
      <vt:lpstr>-webkit-standard</vt:lpstr>
      <vt:lpstr>Arial</vt:lpstr>
      <vt:lpstr>BlinkMacSystemFont</vt:lpstr>
      <vt:lpstr>Calibri</vt:lpstr>
      <vt:lpstr>Calibri Light</vt:lpstr>
      <vt:lpstr>Consolas</vt:lpstr>
      <vt:lpstr>Courier New</vt:lpstr>
      <vt:lpstr>open sans</vt:lpstr>
      <vt:lpstr>PT Sans</vt:lpstr>
      <vt:lpstr>Roboto</vt:lpstr>
      <vt:lpstr>Rockwell</vt:lpstr>
      <vt:lpstr>Segoe UI</vt:lpstr>
      <vt:lpstr>Segoe UI Light</vt:lpstr>
      <vt:lpstr>Segoe UI Semibold</vt:lpstr>
      <vt:lpstr>Segoe UI Semilight</vt:lpstr>
      <vt:lpstr>Wingdings</vt:lpstr>
      <vt:lpstr>work_sansregular</vt:lpstr>
      <vt:lpstr>Dynamics 365</vt:lpstr>
      <vt:lpstr>Reinventing Productivity</vt:lpstr>
      <vt:lpstr>Black Template</vt:lpstr>
      <vt:lpstr>5_Dynamics 365</vt:lpstr>
      <vt:lpstr>WHITE TEMPLATE</vt:lpstr>
      <vt:lpstr>7_WHITE TEMPLATE</vt:lpstr>
      <vt:lpstr>1_Dynamics 365</vt:lpstr>
      <vt:lpstr>9-51120_Microsoft_Ready_Template_Light</vt:lpstr>
      <vt:lpstr>PowerPoint Presentation</vt:lpstr>
      <vt:lpstr>Who are we?</vt:lpstr>
      <vt:lpstr>Why AKS Office Hours?</vt:lpstr>
      <vt:lpstr>What to expect </vt:lpstr>
      <vt:lpstr>AKS Release Notes</vt:lpstr>
      <vt:lpstr>Ignite AKS Updates</vt:lpstr>
      <vt:lpstr>Ecosystem Updates</vt:lpstr>
      <vt:lpstr>Open Source and Ecosystem call outs</vt:lpstr>
      <vt:lpstr>Dapr on AKS  </vt:lpstr>
      <vt:lpstr>Microservice development challenges</vt:lpstr>
      <vt:lpstr>PowerPoint Presentation</vt:lpstr>
      <vt:lpstr>Dapr Goals</vt:lpstr>
      <vt:lpstr>PowerPoint Presentation</vt:lpstr>
      <vt:lpstr>Microservice building blocks</vt:lpstr>
      <vt:lpstr>PowerPoint Presentation</vt:lpstr>
      <vt:lpstr>71 Dapr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Dapr 2020 Highlights</vt:lpstr>
      <vt:lpstr>PowerPoint Presentation</vt:lpstr>
      <vt:lpstr>Dapr OSS Roadmap - Driven by the community- https://github.com/dapr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26</cp:revision>
  <dcterms:created xsi:type="dcterms:W3CDTF">2019-10-30T21:27:18Z</dcterms:created>
  <dcterms:modified xsi:type="dcterms:W3CDTF">2021-04-08T17:25:25Z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1900;#archive files|7c386bcd-7c28-49a1-b5d4-6a5adabd9893;#2222;#Exclude from Learning Search Center|69c92ece-05b4-474f-a692-5ac4c9f64a8c;#1975;#checklists|cdc11282-7b54-4f27-8efc-d0abec78257b;#417;#competitive materials|1ffc6641-18be-4106-8f07-4ff1b8feb95</vt:lpwstr>
  </property>
  <property fmtid="{D5CDD505-2E9C-101B-9397-08002B2CF9AE}" pid="11" name="ContentTypeId">
    <vt:lpwstr>0x01010030DBC78DF56D124EB1A5F3CA3264E282</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Service|da55d66e-fdf8-469d-bdcd-bf23a5f5b4b3;#3431;#Azure Kubernetes Service|8613eadf-04d1-44ae-bd4e-24a6f3fb4a02</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3476;#Applications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3094;#Sales|72627068-acd7-4c1a-8b95-a0256be5dc9f;#3100;#Marketing|6bac43fe-835f-4207-8dba-9b6899aa3139;#3098;#Services|31216a1b-ed7a-4548-8e47-1aa2e6048472</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29;#features|94b87768-f145-4764-adbd-fec700e47348;#30;#hub subset|c6bfd112-b986-4a0a-aa8d-90e767bfdfa6</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